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ink/ink4.xml" ContentType="application/inkml+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51" r:id="rId2"/>
  </p:sldMasterIdLst>
  <p:notesMasterIdLst>
    <p:notesMasterId r:id="rId27"/>
  </p:notesMasterIdLst>
  <p:sldIdLst>
    <p:sldId id="302" r:id="rId3"/>
    <p:sldId id="312" r:id="rId4"/>
    <p:sldId id="337" r:id="rId5"/>
    <p:sldId id="316" r:id="rId6"/>
    <p:sldId id="317" r:id="rId7"/>
    <p:sldId id="338" r:id="rId8"/>
    <p:sldId id="318" r:id="rId9"/>
    <p:sldId id="331" r:id="rId10"/>
    <p:sldId id="319" r:id="rId11"/>
    <p:sldId id="321" r:id="rId12"/>
    <p:sldId id="323" r:id="rId13"/>
    <p:sldId id="325" r:id="rId14"/>
    <p:sldId id="326" r:id="rId15"/>
    <p:sldId id="339" r:id="rId16"/>
    <p:sldId id="340" r:id="rId17"/>
    <p:sldId id="342" r:id="rId18"/>
    <p:sldId id="343" r:id="rId19"/>
    <p:sldId id="286" r:id="rId20"/>
    <p:sldId id="287" r:id="rId21"/>
    <p:sldId id="288" r:id="rId22"/>
    <p:sldId id="341" r:id="rId23"/>
    <p:sldId id="344" r:id="rId24"/>
    <p:sldId id="345" r:id="rId25"/>
    <p:sldId id="346" r:id="rId26"/>
  </p:sldIdLst>
  <p:sldSz cx="24384000" cy="13716000"/>
  <p:notesSz cx="6858000" cy="9144000"/>
  <p:embeddedFontLst>
    <p:embeddedFont>
      <p:font typeface="Adelle Sans Devanagari" panose="020F0502020204030204" pitchFamily="34" charset="0"/>
      <p:regular r:id="rId28"/>
      <p:bold r:id="rId29"/>
      <p:italic r:id="rId30"/>
      <p:boldItalic r:id="rId31"/>
    </p:embeddedFont>
    <p:embeddedFont>
      <p:font typeface="Helvetica Neue" panose="02000503000000020004" pitchFamily="2" charset="0"/>
      <p:regular r:id="rId32"/>
      <p:bold r:id="rId33"/>
      <p:italic r:id="rId34"/>
      <p:boldItalic r:id="rId35"/>
    </p:embeddedFont>
    <p:embeddedFont>
      <p:font typeface="Inter" panose="02000503000000020004" pitchFamily="2" charset="0"/>
      <p:regular r:id="rId36"/>
      <p:bold r:id="rId37"/>
      <p:italic r:id="rId38"/>
      <p:boldItalic r:id="rId39"/>
    </p:embeddedFont>
    <p:embeddedFont>
      <p:font typeface="Inter Medium" panose="02000503000000020004" pitchFamily="2" charset="0"/>
      <p:regular r:id="rId40"/>
      <p:bold r:id="rId41"/>
      <p:italic r:id="rId42"/>
      <p:boldItalic r:id="rId43"/>
    </p:embeddedFont>
    <p:embeddedFont>
      <p:font typeface="JetBrains Mono" panose="02000009000000000000" pitchFamily="49"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hs0Nro+Z9sZfkmGgR8pNZaoNd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ladimir Kovalenko"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75"/>
    <p:restoredTop sz="57671"/>
  </p:normalViewPr>
  <p:slideViewPr>
    <p:cSldViewPr snapToGrid="0">
      <p:cViewPr varScale="1">
        <p:scale>
          <a:sx n="35" d="100"/>
          <a:sy n="35" d="100"/>
        </p:scale>
        <p:origin x="2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76"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79"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4.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font" Target="fonts/font4.fntdata"/><Relationship Id="rId44" Type="http://schemas.openxmlformats.org/officeDocument/2006/relationships/font" Target="fonts/font17.fntdata"/><Relationship Id="rId78"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20:21.539"/>
    </inkml:context>
    <inkml:brush xml:id="br0">
      <inkml:brushProperty name="width" value="0.035" units="cm"/>
      <inkml:brushProperty name="height" value="0.035" units="cm"/>
      <inkml:brushProperty name="color" value="#E71224"/>
    </inkml:brush>
  </inkml:definitions>
  <inkml:trace contextRef="#ctx0" brushRef="#br0">0 1 24575,'80'0'0,"0"0"0,-14 0 0,7 0 0,6 0 0,5 0-1639,0 0 1,6 0-1,4 0 1,5 0 0,2 0-1,3 0 1473,-21 0 1,4 0-1,1 0 1,2 0-1,2 0 1,0 0-1,2 0 1,0 0-1,1 0-50,-1 0 1,2 0-1,0 0 1,1 0-1,1 0 1,1 0 0,1 0-1,0 0 1,1 0-1,1 0 216,-10 0 0,1 0 0,1 0 0,1 0 0,0 0 0,0 0 0,2 0 0,-1 0 0,1 0 0,1 0 0,0 0 0,0 0-68,-1 0 0,1 0 1,0 0-1,1 0 1,0 0-1,1 0 1,-1 0-1,2 0 0,-1 0 1,0 0-1,0 0 1,0 0-1,0 0 68,-6 0 0,0 0 0,1 0 0,0 0 0,0 0 0,0 0 0,0 0 0,0 0 0,-1 0 0,0 0 0,-1 0 0,-2 0 0,0 0 0,-2 0-185,11 0 1,-3 0-1,-1 0 1,-1 0 0,-1 0-1,-1 0 1,1 0-1,0 0 1,0 0 0,2 0-1,1 0 185,-1 0 0,2 0 0,1 0 0,1 0 0,1 0 0,0 0 0,-1 0 0,-1 0 0,-1 0 0,-3 0 0,-1 0 0,-4 0 0,7 0 0,-2 0 0,-3 0 0,-2 0 0,-1 0 0,-1 0 0,0 0 0,0 0 0,0 0 0,6 0 0,0 0 0,-1 0 0,-1 0 0,1 0 0,-1 0 0,1 0 0,1 0 0,5 0 0,2 0 0,1 0 0,1 0 0,-3 0 0,-2 0 0,-5 0 0,-6 0 0,9 0 0,-8 0 0,-3 0 0,-2 0 0,3 0 95,1 0 0,1 0 1,-1 0-1,0 0 0,-3 0-95,14 0 0,0 0 0,-5 0 0,-11 0 747,9 0 0,-7 0-747,-15 0 0,1 0 0,-3 0 1352,7 0 1,-6 0-1353,25 0 4311,-18 0-4311,-23 0 4442,8 0-4442,-8 0 0,-1 0 0,22 0 0,-29 0 0,41 0 0,-41 0 0,29 0 2229,-42 0-2229,16 0 674,-27 0-674,6 0 53,-9 0-53,0 0 0,-1 0 0,0 0 0,17 0 0,-3 0 0,26 0 0,8 0 0,2 0 0,9 0 0,-12 0 0,0 0 0,-11 0 0,-3 0 0,-11 0 0,0 0 0,-9 0 0,6 0 0,-15 0 0,6 0 0,-8 0 0,-1 0 0,0 0 0,0 0 0,-1 0 0,0 0 0,0 0 0,1 0 0,-1 0 0,1 0 0,10 0 0,-8 0 0,8 0 0,-10 0 0,0 0 0,0 0 0,-8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50:16.104"/>
    </inkml:context>
    <inkml:brush xml:id="br0">
      <inkml:brushProperty name="width" value="0.035" units="cm"/>
      <inkml:brushProperty name="height" value="0.035" units="cm"/>
    </inkml:brush>
  </inkml:definitions>
  <inkml:trace contextRef="#ctx0" brushRef="#br0">1 348 24575,'52'0'0,"16"0"-1415,18 0 1415,-26 0 0,4 0 0,-1 0 0,4 0 0,6 0 0,6 0 0,-4 0 0,14 0 0,-3 0-709,8 0 1,1 0 708,8 0 0,-8 0 0,-1 0 0,-3 0 0,1 0 0,-39 0 0,-4 0 0,13 0 0,2 0 0,0 0 0,-2 0 0,-5 0 0,-1 0 0,0 0 0,-1 0 0,42 0 0,1 0 0,-12 0 0,-3 0-5399,1 0 5399,-19 0 0,16 0 0,-19 0 0,0 0 447,8 0-447,-18 0 1000,7 0-1000,-9 0 6784,0 0-6784,-1 0 0,1 0 0,9 0 0,-6 0 0,16 0 0,-17 0 0,8 0 0,0 0 0,-8 0 0,17 0 0,-17 0 0,8 0 0,0 0 0,-8 0 0,7 0 0,-9 0 0,-9 0 0,-2 0 0,0 0 0,-14 0 0,12 0 0,-15 0 0,9 0 0,-9 0 0,7 0 0,0 0 0,-5 0 0,3 0 0,-13 0 0,-1 0 0,1 0 0,0 0 0,-1 0 0,1 0 0,0 0 0,-1 0 0,1 0 0,-1 0 0,1 0 0,0 0 0,-1 0 0,1 0 0,0 0 0,-1 0 0,1 0 0,0 0 0,-1 0 0,1 0 0,0 0 0,13 0 0,-3 0 0,5 0 0,-8 0 0,0 0 0,-6 0 0,14 0 0,-14 0 0,6 0 0,-7 0 0,-1 0 0,1 0 0,0 0 0,-1 0 0,1 0 0,0 0 0,-1 0 0,0 0 0,0 0 0,0 0 0,0 0 0,0 0 0,0 0 0,-1 0 0,1 0 0,-1 0 0,1 0 0,0 0 0,0 0 0,0 0 0,0 0 0,0 0 0,0 0 0,-6-11 0,-7 8 0,-8-13 0,-5 8 0,-6-5 0,4 6 0,2-5 0,0 11 0,6-5 0,-7 6 0,6-7 0,-4 6 0,4-5 0,-6 0 0,0 4 0,1-4 0,-1 0 0,0 4 0,1-10 0,-1 10 0,0-4 0,0 6 0,7-6 0,-6 4 0,6-4 0,-7 0 0,0 5 0,1-5 0,-1 6 0,7-6 0,-5 5 0,4-6 0,-5 7 0,5-5 0,-4 3 0,5-4 0,-1 0 0,-4 5 0,5-11 0,-6 10 0,5-10 0,-3 11 0,3-5 0,1 0 0,-5 4 0,11-10 0,-11 10 0,4-4 0,1 0 0,-5-2 0,5 1 0,0-5 0,-5 10 0,10-10 0,-10 11 0,5-11 0,-1 5 0,2-6 0,12 6 0,7 2 0,1 5 0,5 6 0,-6-5 0,0 5 0,-6 0 0,5-4 0,-5 10 0,6-5 0,0 0 0,-6 5 0,5-11 0,-5 11 0,6-11 0,-6 11 0,5-10 0,-5 9 0,6-4 0,0 0 0,-6 5 0,4-11 0,-9 11 0,9-10 0,-9 9 0,10-10 0,-11 11 0,11-11 0,-11 10 0,12-9 0,-12 9 0,11-10 0,-5 5 0,0 0 0,4-4 0,-4 4 0,0 0 0,5-5 0,-11 11 0,11-10 0,-11 10 0,12-11 0,-6 11 0,6-11 0,-6 10 0,5-9 0,-5 3 0,1 2 0,3-6 0,-4 5 0,1 0 0,4-4 0,-5 4 0,6-1 0,0-3 0,-6 9 0,5-9 0,-5 3 0,1 1 0,4-4 0,-5 3 0,6-5 0,-6 6 0,5-4 0,-5 4 0,0-1 0,4-3 0,-9 9 0,9-10 0,-4 5 0,0 0 0,-2 0 0,-5 7 0,0-1 0,-5-5 0,-3 4 0,-4-10 0,4 11 0,-3-11 0,9 11 0,-10-11 0,10 10 0,-10-9 0,10 10 0,-10-11 0,10 11 0,-10-10 0,11 10 0,-12-5 0,6 7 0,-7-7 0,7 5 0,-5-4 0,4-1 0,0 5 0,-4-4 0,4-1 0,0 6 0,-4-12 0,4 11 0,-5-5 0,0 1 0,5 4 0,-4-11 0,5 11 0,-6-5 0,0 6 0,0-6 0,5 5 0,-4-11 0,5 11 0,-6-11 0,6 11 0,-5-10 0,4 4 0,1 0 0,-5-5 0,5 11 0,-6-11 0,6 11 0,-4-10 0,10 10 0,-11-11 0,11 11 0,-10-10 0,9 10 0,-9-10 0,10 10 0,-5-5 0,0 0 0,4 4 0,-10-9 0,5 9 0,-7-4 0,7 6 0,-4-7 0,3 6 0,-5-11 0,6 10 0,-4-9 0,4 9 0,0-15 0,8-14 0,41-31 0,-25 17 0,22-6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20:21.539"/>
    </inkml:context>
    <inkml:brush xml:id="br0">
      <inkml:brushProperty name="width" value="0.035" units="cm"/>
      <inkml:brushProperty name="height" value="0.035" units="cm"/>
      <inkml:brushProperty name="color" value="#E71224"/>
    </inkml:brush>
  </inkml:definitions>
  <inkml:trace contextRef="#ctx0" brushRef="#br0">0 1 24575,'80'0'0,"0"0"0,-14 0 0,7 0 0,6 0 0,5 0-1639,0 0 1,6 0-1,4 0 1,5 0 0,2 0-1,3 0 1473,-21 0 1,4 0-1,1 0 1,2 0-1,2 0 1,0 0-1,2 0 1,0 0-1,1 0-50,-1 0 1,2 0-1,0 0 1,1 0-1,1 0 1,1 0 0,1 0-1,0 0 1,1 0-1,1 0 216,-10 0 0,1 0 0,1 0 0,1 0 0,0 0 0,0 0 0,2 0 0,-1 0 0,1 0 0,1 0 0,0 0 0,0 0-68,-1 0 0,1 0 1,0 0-1,1 0 1,0 0-1,1 0 1,-1 0-1,2 0 0,-1 0 1,0 0-1,0 0 1,0 0-1,0 0 68,-6 0 0,0 0 0,1 0 0,0 0 0,0 0 0,0 0 0,0 0 0,0 0 0,-1 0 0,0 0 0,-1 0 0,-2 0 0,0 0 0,-2 0-185,11 0 1,-3 0-1,-1 0 1,-1 0 0,-1 0-1,-1 0 1,1 0-1,0 0 1,0 0 0,2 0-1,1 0 185,-1 0 0,2 0 0,1 0 0,1 0 0,1 0 0,0 0 0,-1 0 0,-1 0 0,-1 0 0,-3 0 0,-1 0 0,-4 0 0,7 0 0,-2 0 0,-3 0 0,-2 0 0,-1 0 0,-1 0 0,0 0 0,0 0 0,0 0 0,6 0 0,0 0 0,-1 0 0,-1 0 0,1 0 0,-1 0 0,1 0 0,1 0 0,5 0 0,2 0 0,1 0 0,1 0 0,-3 0 0,-2 0 0,-5 0 0,-6 0 0,9 0 0,-8 0 0,-3 0 0,-2 0 0,3 0 95,1 0 0,1 0 1,-1 0-1,0 0 0,-3 0-95,14 0 0,0 0 0,-5 0 0,-11 0 747,9 0 0,-7 0-747,-15 0 0,1 0 0,-3 0 1352,7 0 1,-6 0-1353,25 0 4311,-18 0-4311,-23 0 4442,8 0-4442,-8 0 0,-1 0 0,22 0 0,-29 0 0,41 0 0,-41 0 0,29 0 2229,-42 0-2229,16 0 674,-27 0-674,6 0 53,-9 0-53,0 0 0,-1 0 0,0 0 0,17 0 0,-3 0 0,26 0 0,8 0 0,2 0 0,9 0 0,-12 0 0,0 0 0,-11 0 0,-3 0 0,-11 0 0,0 0 0,-9 0 0,6 0 0,-15 0 0,6 0 0,-8 0 0,-1 0 0,0 0 0,0 0 0,-1 0 0,0 0 0,0 0 0,1 0 0,-1 0 0,1 0 0,10 0 0,-8 0 0,8 0 0,-10 0 0,0 0 0,0 0 0,-8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52:35.003"/>
    </inkml:context>
    <inkml:brush xml:id="br0">
      <inkml:brushProperty name="width" value="0.035" units="cm"/>
      <inkml:brushProperty name="height" value="0.035" units="cm"/>
    </inkml:brush>
  </inkml:definitions>
  <inkml:trace contextRef="#ctx0" brushRef="#br0">1 348 24575,'52'0'0,"16"0"-1415,18 0 1415,-26 0 0,4 0 0,-1 0 0,4 0 0,6 0 0,6 0 0,-4 0 0,14 0 0,-3 0-709,8 0 1,1 0 708,8 0 0,-8 0 0,-1 0 0,-3 0 0,1 0 0,-39 0 0,-4 0 0,13 0 0,2 0 0,0 0 0,-2 0 0,-5 0 0,-1 0 0,0 0 0,-1 0 0,42 0 0,1 0 0,-12 0 0,-3 0-5399,1 0 5399,-19 0 0,16 0 0,-19 0 0,0 0 447,8 0-447,-18 0 1000,7 0-1000,-9 0 6784,0 0-6784,-1 0 0,1 0 0,9 0 0,-6 0 0,16 0 0,-17 0 0,8 0 0,0 0 0,-8 0 0,17 0 0,-17 0 0,8 0 0,0 0 0,-8 0 0,7 0 0,-9 0 0,-9 0 0,-2 0 0,0 0 0,-14 0 0,12 0 0,-15 0 0,9 0 0,-9 0 0,7 0 0,0 0 0,-5 0 0,3 0 0,-13 0 0,-1 0 0,1 0 0,0 0 0,-1 0 0,1 0 0,0 0 0,-1 0 0,1 0 0,-1 0 0,1 0 0,0 0 0,-1 0 0,1 0 0,0 0 0,-1 0 0,1 0 0,0 0 0,-1 0 0,1 0 0,0 0 0,13 0 0,-3 0 0,5 0 0,-8 0 0,0 0 0,-6 0 0,14 0 0,-14 0 0,6 0 0,-7 0 0,-1 0 0,1 0 0,0 0 0,-1 0 0,1 0 0,0 0 0,-1 0 0,0 0 0,0 0 0,0 0 0,0 0 0,0 0 0,0 0 0,-1 0 0,1 0 0,-1 0 0,1 0 0,0 0 0,0 0 0,0 0 0,0 0 0,0 0 0,0 0 0,-6-11 0,-7 8 0,-8-13 0,-5 8 0,-6-5 0,4 6 0,2-5 0,0 11 0,6-5 0,-7 6 0,6-7 0,-4 6 0,4-5 0,-6 0 0,0 4 0,1-4 0,-1 0 0,0 4 0,1-10 0,-1 10 0,0-4 0,0 6 0,7-6 0,-6 4 0,6-4 0,-7 0 0,0 5 0,1-5 0,-1 6 0,7-6 0,-5 5 0,4-6 0,-5 7 0,5-5 0,-4 3 0,5-4 0,-1 0 0,-4 5 0,5-11 0,-6 10 0,5-10 0,-3 11 0,3-5 0,1 0 0,-5 4 0,11-10 0,-11 10 0,4-4 0,1 0 0,-5-2 0,5 1 0,0-5 0,-5 10 0,10-10 0,-10 11 0,5-11 0,-1 5 0,2-6 0,12 6 0,7 2 0,1 5 0,5 6 0,-6-5 0,0 5 0,-6 0 0,5-4 0,-5 10 0,6-5 0,0 0 0,-6 5 0,5-11 0,-5 11 0,6-11 0,-6 11 0,5-10 0,-5 9 0,6-4 0,0 0 0,-6 5 0,4-11 0,-9 11 0,9-10 0,-9 9 0,10-10 0,-11 11 0,11-11 0,-11 10 0,12-9 0,-12 9 0,11-10 0,-5 5 0,0 0 0,4-4 0,-4 4 0,0 0 0,5-5 0,-11 11 0,11-10 0,-11 10 0,12-11 0,-6 11 0,6-11 0,-6 10 0,5-9 0,-5 3 0,1 2 0,3-6 0,-4 5 0,1 0 0,4-4 0,-5 4 0,6-1 0,0-3 0,-6 9 0,5-9 0,-5 3 0,1 1 0,4-4 0,-5 3 0,6-5 0,-6 6 0,5-4 0,-5 4 0,0-1 0,4-3 0,-9 9 0,9-10 0,-4 5 0,0 0 0,-2 0 0,-5 7 0,0-1 0,-5-5 0,-3 4 0,-4-10 0,4 11 0,-3-11 0,9 11 0,-10-11 0,10 10 0,-10-9 0,10 10 0,-10-11 0,10 11 0,-10-10 0,11 10 0,-12-5 0,6 7 0,-7-7 0,7 5 0,-5-4 0,4-1 0,0 5 0,-4-4 0,4-1 0,0 6 0,-4-12 0,4 11 0,-5-5 0,0 1 0,5 4 0,-4-11 0,5 11 0,-6-5 0,0 6 0,0-6 0,5 5 0,-4-11 0,5 11 0,-6-11 0,6 11 0,-5-10 0,4 4 0,1 0 0,-5-5 0,5 11 0,-6-11 0,6 11 0,-4-10 0,10 10 0,-11-11 0,11 11 0,-10-10 0,9 10 0,-9-10 0,10 10 0,-5-5 0,0 0 0,4 4 0,-10-9 0,5 9 0,-7-4 0,7 6 0,-4-7 0,3 6 0,-5-11 0,6 10 0,-4-9 0,4 9 0,0-15 0,8-14 0,41-31 0,-25 17 0,22-6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We presented this research last September in New Zealand at the International Conference on Software Maintenance and Evolution. Don’t worry if you were not able to attend the conference, I will present it here for you.</a:t>
            </a:r>
          </a:p>
          <a:p>
            <a:pPr marL="457200" lvl="0" indent="-228600" algn="l" rtl="0">
              <a:lnSpc>
                <a:spcPct val="100000"/>
              </a:lnSpc>
              <a:spcBef>
                <a:spcPts val="0"/>
              </a:spcBef>
              <a:spcAft>
                <a:spcPts val="0"/>
              </a:spcAft>
              <a:buClr>
                <a:schemeClr val="dk1"/>
              </a:buClr>
              <a:buSzPts val="1400"/>
              <a:buFont typeface="Arial"/>
              <a:buNone/>
            </a:pPr>
            <a:endParaRPr lang="en-US" dirty="0">
              <a:solidFill>
                <a:schemeClr val="dk1"/>
              </a:solidFill>
            </a:endParaRPr>
          </a:p>
          <a:p>
            <a:pPr indent="-228600">
              <a:buClr>
                <a:schemeClr val="dk1"/>
              </a:buClr>
              <a:buSzPts val="1400"/>
              <a:buNone/>
            </a:pPr>
            <a:r>
              <a:rPr lang="en-US" dirty="0">
                <a:solidFill>
                  <a:schemeClr val="dk1"/>
                </a:solidFill>
              </a:rPr>
              <a:t>It's been said that Teamwork makes the dream work: we have a very diverse team from several universities and several partners from the industry, I am so grateful for how they all contributed ideas that shaped the direction of this project.</a:t>
            </a:r>
          </a:p>
          <a:p>
            <a:pPr indent="-228600">
              <a:buClr>
                <a:schemeClr val="dk1"/>
              </a:buClr>
              <a:buSzPts val="1400"/>
              <a:buNone/>
            </a:pPr>
            <a:r>
              <a:rPr lang="en-US" dirty="0">
                <a:solidFill>
                  <a:schemeClr val="dk1"/>
                </a:solidFill>
              </a:rPr>
              <a:t>If you get excited about some of these ideas and you want to collaborate with my group, I’d welcome a conversation.</a:t>
            </a:r>
            <a:endParaRPr dirty="0"/>
          </a:p>
          <a:p>
            <a:pPr marL="0" lvl="0" indent="0" algn="l" rtl="0">
              <a:lnSpc>
                <a:spcPct val="115000"/>
              </a:lnSpc>
              <a:spcBef>
                <a:spcPts val="0"/>
              </a:spcBef>
              <a:spcAft>
                <a:spcPts val="0"/>
              </a:spcAft>
              <a:buClr>
                <a:schemeClr val="dk1"/>
              </a:buClr>
              <a:buSzPts val="1100"/>
              <a:buFont typeface="Arial"/>
              <a:buNone/>
            </a:pPr>
            <a:endParaRPr lang="en-US" dirty="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lang="en-US" dirty="0">
              <a:solidFill>
                <a:schemeClr val="dk1"/>
              </a:solidFill>
              <a:latin typeface="Inter"/>
              <a:ea typeface="Inter"/>
              <a:cs typeface="Inter"/>
              <a:sym typeface="Inter"/>
            </a:endParaRP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endParaRPr dirty="0">
              <a:solidFill>
                <a:schemeClr val="dk1"/>
              </a:solidFill>
              <a:latin typeface="Inter"/>
              <a:ea typeface="Inter"/>
              <a:cs typeface="Inter"/>
              <a:sym typeface="Inte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datasets:</a:t>
            </a:r>
          </a:p>
          <a:p>
            <a:pPr>
              <a:buFont typeface="Arial" panose="020B0604020202020204" pitchFamily="34" charset="0"/>
              <a:buChar char="•"/>
            </a:pPr>
            <a:r>
              <a:rPr lang="en-US" b="1" dirty="0"/>
              <a:t>Synthetic corpus</a:t>
            </a:r>
            <a:r>
              <a:rPr lang="en-US" dirty="0"/>
              <a:t> (widely used in prior work).</a:t>
            </a:r>
          </a:p>
          <a:p>
            <a:pPr>
              <a:buFont typeface="Arial" panose="020B0604020202020204" pitchFamily="34" charset="0"/>
              <a:buChar char="•"/>
            </a:pPr>
            <a:endParaRPr lang="en-US" dirty="0"/>
          </a:p>
          <a:p>
            <a:pPr>
              <a:buFont typeface="Arial" panose="020B0604020202020204" pitchFamily="34" charset="0"/>
              <a:buChar char="•"/>
            </a:pPr>
            <a:r>
              <a:rPr lang="en-US" b="1" dirty="0"/>
              <a:t>New real-world corpus</a:t>
            </a:r>
            <a:r>
              <a:rPr lang="en-US" dirty="0"/>
              <a:t>: 210 actual </a:t>
            </a:r>
            <a:r>
              <a:rPr lang="en-US" dirty="0" err="1"/>
              <a:t>refactorings</a:t>
            </a:r>
            <a:r>
              <a:rPr lang="en-US" dirty="0"/>
              <a:t> mined from 2024+ OSS commits — avoids LLM training contamination.</a:t>
            </a:r>
          </a:p>
          <a:p>
            <a:pPr>
              <a:buFont typeface="Arial" panose="020B0604020202020204" pitchFamily="34" charset="0"/>
              <a:buChar char="●"/>
            </a:pPr>
            <a:r>
              <a:rPr lang="en-US" dirty="0"/>
              <a:t>we designed a comprehensive, multi-methodology evaluation using both quantitative and qualitative methods</a:t>
            </a:r>
          </a:p>
          <a:p>
            <a:pPr>
              <a:buFont typeface="Arial" panose="020B0604020202020204" pitchFamily="34" charset="0"/>
              <a:buChar char="•"/>
            </a:pPr>
            <a:endParaRPr lang="en-US" dirty="0"/>
          </a:p>
          <a:p>
            <a:r>
              <a:rPr lang="en-US" dirty="0"/>
              <a:t>Compared against previous SOTA: </a:t>
            </a:r>
            <a:r>
              <a:rPr lang="en-US" b="1" dirty="0"/>
              <a:t>JMOVE, FETRUTH, HMOVE, and vanilla LLMs</a:t>
            </a:r>
            <a:r>
              <a:rPr lang="en-US" dirty="0"/>
              <a:t>.</a:t>
            </a:r>
          </a:p>
          <a:p>
            <a:r>
              <a:rPr lang="en-US" dirty="0"/>
              <a:t>Plus: </a:t>
            </a:r>
            <a:r>
              <a:rPr lang="en-US" b="1" dirty="0"/>
              <a:t>user study</a:t>
            </a:r>
            <a:r>
              <a:rPr lang="en-US" dirty="0"/>
              <a:t> — 30 developers used MM-ASSIST on their own projects for a week.</a:t>
            </a:r>
          </a:p>
          <a:p>
            <a:endParaRPr lang="en-US" dirty="0"/>
          </a:p>
          <a:p>
            <a:endParaRPr lang="en-US" dirty="0"/>
          </a:p>
          <a:p>
            <a:r>
              <a:rPr lang="en-US" dirty="0"/>
              <a:t>======</a:t>
            </a:r>
          </a:p>
          <a:p>
            <a:pPr marL="0" indent="0">
              <a:buNone/>
            </a:pPr>
            <a:endParaRPr lang="en-US" dirty="0"/>
          </a:p>
          <a:p>
            <a:pPr marL="0" indent="0">
              <a:buNone/>
            </a:pPr>
            <a:r>
              <a:rPr lang="en-US" dirty="0"/>
              <a:t>RQ1: How effective are LLMs at suggesting opportunities for MM refactoring? </a:t>
            </a:r>
          </a:p>
          <a:p>
            <a:pPr marL="0" indent="0">
              <a:buNone/>
            </a:pPr>
            <a:r>
              <a:rPr lang="en-US" dirty="0"/>
              <a:t>RQ2: How effective is MM-ASSIST at suggesting opportunities for MM refactoring? </a:t>
            </a:r>
          </a:p>
          <a:p>
            <a:pPr marL="0" indent="0">
              <a:buNone/>
            </a:pPr>
            <a:r>
              <a:rPr lang="en-US" dirty="0"/>
              <a:t>RQ3: What is MM-ASSIST’s runtime performance? </a:t>
            </a:r>
          </a:p>
          <a:p>
            <a:pPr marL="0" indent="0">
              <a:buNone/>
            </a:pPr>
            <a:r>
              <a:rPr lang="en-US" dirty="0"/>
              <a:t>RQ4: How useful is our approach for developers</a:t>
            </a:r>
          </a:p>
        </p:txBody>
      </p:sp>
    </p:spTree>
    <p:extLst>
      <p:ext uri="{BB962C8B-B14F-4D97-AF65-F5344CB8AC3E}">
        <p14:creationId xmlns:p14="http://schemas.microsoft.com/office/powerpoint/2010/main" val="953239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MM-ASSIST Recall@1 = </a:t>
            </a:r>
            <a:r>
              <a:rPr lang="en-US" b="1"/>
              <a:t>67%</a:t>
            </a:r>
            <a:r>
              <a:rPr lang="en-US"/>
              <a:t>, Recall@3 = </a:t>
            </a:r>
            <a:r>
              <a:rPr lang="en-US" b="1"/>
              <a:t>75%</a:t>
            </a:r>
            <a:r>
              <a:rPr lang="en-US"/>
              <a:t>.</a:t>
            </a:r>
          </a:p>
          <a:p>
            <a:r>
              <a:rPr lang="en-US"/>
              <a:t>Baselines: JMOVE ~40%, HMOVE ~26%, FETRUTH only 2–3%.</a:t>
            </a:r>
          </a:p>
          <a:p>
            <a:r>
              <a:rPr lang="en-US" b="1"/>
              <a:t>1.7x improvement</a:t>
            </a:r>
            <a:r>
              <a:rPr lang="en-US"/>
              <a:t> over best baseline.</a:t>
            </a:r>
          </a:p>
          <a:p>
            <a:r>
              <a:rPr lang="en-US"/>
              <a:t>LLM alone performed better than old tools but still plagued by hallucinations</a:t>
            </a:r>
          </a:p>
          <a:p>
            <a:endParaRPr lang="en-US"/>
          </a:p>
        </p:txBody>
      </p:sp>
    </p:spTree>
    <p:extLst>
      <p:ext uri="{BB962C8B-B14F-4D97-AF65-F5344CB8AC3E}">
        <p14:creationId xmlns:p14="http://schemas.microsoft.com/office/powerpoint/2010/main" val="2004899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On 210 OSS </a:t>
            </a:r>
            <a:r>
              <a:rPr lang="en-US" err="1"/>
              <a:t>refactorings</a:t>
            </a:r>
            <a:r>
              <a:rPr lang="en-US"/>
              <a:t>: MM-ASSIST Recall@3 = </a:t>
            </a:r>
            <a:r>
              <a:rPr lang="en-US" b="1"/>
              <a:t>80% vs 33%</a:t>
            </a:r>
            <a:r>
              <a:rPr lang="en-US"/>
              <a:t> (HMOVE). → </a:t>
            </a:r>
            <a:r>
              <a:rPr lang="en-US" b="1"/>
              <a:t>2.4x improvement</a:t>
            </a:r>
            <a:r>
              <a:rPr lang="en-US"/>
              <a:t>.</a:t>
            </a:r>
          </a:p>
          <a:p>
            <a:r>
              <a:rPr lang="en-US"/>
              <a:t>Runtime: </a:t>
            </a:r>
            <a:r>
              <a:rPr lang="en-US" b="1"/>
              <a:t>~30 seconds</a:t>
            </a:r>
            <a:r>
              <a:rPr lang="en-US"/>
              <a:t> vs hours/days for baselines.</a:t>
            </a:r>
          </a:p>
          <a:p>
            <a:r>
              <a:rPr lang="en-US"/>
              <a:t>User study: 30 </a:t>
            </a:r>
            <a:r>
              <a:rPr lang="en-US" err="1"/>
              <a:t>devs</a:t>
            </a:r>
            <a:r>
              <a:rPr lang="en-US"/>
              <a:t>, 350 classes analyzed → </a:t>
            </a:r>
            <a:r>
              <a:rPr lang="en-US" b="1"/>
              <a:t>82.8% positive ratings</a:t>
            </a:r>
            <a:r>
              <a:rPr lang="en-US"/>
              <a:t>, avg. 7 accepted </a:t>
            </a:r>
            <a:r>
              <a:rPr lang="en-US" err="1"/>
              <a:t>refactorings</a:t>
            </a:r>
            <a:r>
              <a:rPr lang="en-US"/>
              <a:t>/user.</a:t>
            </a:r>
          </a:p>
          <a:p>
            <a:r>
              <a:rPr lang="en-US"/>
              <a:t>Dev quote: </a:t>
            </a:r>
            <a:r>
              <a:rPr lang="en-US" i="1"/>
              <a:t>“Skeptical about AI, but glad to delegate grunt work.”</a:t>
            </a:r>
            <a:endParaRPr lang="en-US"/>
          </a:p>
          <a:p>
            <a:endParaRPr lang="en-US"/>
          </a:p>
          <a:p>
            <a:endParaRPr lang="en-US"/>
          </a:p>
          <a:p>
            <a:r>
              <a:rPr lang="en-US"/>
              <a:t>===============</a:t>
            </a:r>
          </a:p>
          <a:p>
            <a:endParaRPr lang="en-US"/>
          </a:p>
          <a:p>
            <a:pPr marL="0" indent="0">
              <a:buNone/>
            </a:pPr>
            <a:r>
              <a:rPr lang="en-US"/>
              <a:t>30 students (25 Master’s and 5 Ph.D. students)</a:t>
            </a:r>
          </a:p>
          <a:p>
            <a:r>
              <a:rPr lang="en-US"/>
              <a:t>73% have industrial experience. </a:t>
            </a:r>
          </a:p>
          <a:p>
            <a:endParaRPr lang="en-US"/>
          </a:p>
          <a:p>
            <a:r>
              <a:rPr lang="en-US"/>
              <a:t>30 participants applied MM-ASSIST on 350 classes. MM-ASSIST analyzed 1,143 classes</a:t>
            </a:r>
          </a:p>
          <a:p>
            <a:r>
              <a:rPr lang="en-US"/>
              <a:t> Positive Rating 82.8% of the time </a:t>
            </a:r>
          </a:p>
          <a:p>
            <a:r>
              <a:rPr lang="en-US"/>
              <a:t>applied a total of 216 refactoring recommendations on their code </a:t>
            </a:r>
          </a:p>
          <a:p>
            <a:endParaRPr lang="en-US"/>
          </a:p>
          <a:p>
            <a:endParaRPr lang="en-US"/>
          </a:p>
        </p:txBody>
      </p:sp>
    </p:spTree>
    <p:extLst>
      <p:ext uri="{BB962C8B-B14F-4D97-AF65-F5344CB8AC3E}">
        <p14:creationId xmlns:p14="http://schemas.microsoft.com/office/powerpoint/2010/main" val="386170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MM-ASSIST: first </a:t>
            </a:r>
            <a:r>
              <a:rPr lang="en-US" b="1" dirty="0"/>
              <a:t>end-to-end LLM-powered Move Method assistant</a:t>
            </a:r>
            <a:r>
              <a:rPr lang="en-US" dirty="0"/>
              <a:t>.</a:t>
            </a:r>
          </a:p>
          <a:p>
            <a:r>
              <a:rPr lang="en-US" dirty="0"/>
              <a:t>Tackles hallucinations + context limits via </a:t>
            </a:r>
            <a:r>
              <a:rPr lang="en-US" b="1" dirty="0"/>
              <a:t>IDE validation + semantic RAG</a:t>
            </a:r>
            <a:r>
              <a:rPr lang="en-US" dirty="0"/>
              <a:t>.</a:t>
            </a:r>
          </a:p>
          <a:p>
            <a:r>
              <a:rPr lang="en-US" dirty="0"/>
              <a:t>Outperforms SOTA: </a:t>
            </a:r>
            <a:r>
              <a:rPr lang="en-US" b="1" dirty="0"/>
              <a:t>2–4x better recall, 10–100x faster</a:t>
            </a:r>
            <a:r>
              <a:rPr lang="en-US" dirty="0"/>
              <a:t>. It saves developer a lot of time, all of these for the low-level cost of 5cents/per class</a:t>
            </a:r>
          </a:p>
          <a:p>
            <a:r>
              <a:rPr lang="en-US" dirty="0"/>
              <a:t>Developers trust and adopt it.</a:t>
            </a:r>
          </a:p>
          <a:p>
            <a:r>
              <a:rPr lang="en-US" dirty="0"/>
              <a:t>Broader impact: techniques generalize to </a:t>
            </a:r>
            <a:r>
              <a:rPr lang="en-US" b="1" dirty="0"/>
              <a:t>other </a:t>
            </a:r>
            <a:r>
              <a:rPr lang="en-US" b="1" dirty="0" err="1"/>
              <a:t>refactorings</a:t>
            </a:r>
            <a:r>
              <a:rPr lang="en-US" dirty="0"/>
              <a:t> (Extract Class, Split Package).</a:t>
            </a:r>
          </a:p>
          <a:p>
            <a:r>
              <a:rPr lang="en-US" i="1" dirty="0"/>
              <a:t>Together, LLMs + IDE + semantic analysis are stronger than any alone.</a:t>
            </a:r>
            <a:endParaRPr lang="en-US" dirty="0"/>
          </a:p>
          <a:p>
            <a:endParaRPr lang="en-US" dirty="0"/>
          </a:p>
        </p:txBody>
      </p:sp>
    </p:spTree>
    <p:extLst>
      <p:ext uri="{BB962C8B-B14F-4D97-AF65-F5344CB8AC3E}">
        <p14:creationId xmlns:p14="http://schemas.microsoft.com/office/powerpoint/2010/main" val="1077457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1" i="0" u="none" strike="noStrike" cap="none" dirty="0">
                <a:solidFill>
                  <a:srgbClr val="000000"/>
                </a:solidFill>
                <a:effectLst/>
                <a:latin typeface="Arial"/>
                <a:ea typeface="Arial"/>
                <a:cs typeface="Arial"/>
                <a:sym typeface="Arial"/>
              </a:rPr>
              <a:t>1. Robustness, Reliability, and Failure Modes (Very Popular)</a:t>
            </a:r>
          </a:p>
          <a:p>
            <a:r>
              <a:rPr lang="en-US" sz="1100" b="1" i="0" u="none" strike="noStrike" cap="none" dirty="0">
                <a:solidFill>
                  <a:srgbClr val="000000"/>
                </a:solidFill>
                <a:effectLst/>
                <a:latin typeface="Arial"/>
                <a:ea typeface="Arial"/>
                <a:cs typeface="Arial"/>
                <a:sym typeface="Arial"/>
              </a:rPr>
              <a:t>Core theme:</a:t>
            </a:r>
            <a:r>
              <a:rPr lang="en-US" sz="1100" b="0" i="0" u="none" strike="noStrike" cap="none" dirty="0">
                <a:solidFill>
                  <a:srgbClr val="000000"/>
                </a:solidFill>
                <a:effectLst/>
                <a:latin typeface="Arial"/>
                <a:ea typeface="Arial"/>
                <a:cs typeface="Arial"/>
                <a:sym typeface="Arial"/>
              </a:rPr>
              <a:t> When and why does MM-Assist fail, behave inconsistently, or give brittle results?</a:t>
            </a:r>
          </a:p>
          <a:p>
            <a:pPr rtl="0"/>
            <a:r>
              <a:rPr lang="en-US" sz="1100" b="1" i="0" u="none" strike="noStrike" cap="none" dirty="0">
                <a:solidFill>
                  <a:srgbClr val="000000"/>
                </a:solidFill>
                <a:effectLst/>
                <a:latin typeface="Arial"/>
                <a:ea typeface="Arial"/>
                <a:cs typeface="Arial"/>
                <a:sym typeface="Arial"/>
              </a:rPr>
              <a:t>2. Subjectivity, Human Judgment, and Architectural Intent (Very Popular)</a:t>
            </a:r>
          </a:p>
          <a:p>
            <a:r>
              <a:rPr lang="en-US" sz="1100" b="1" i="0" u="none" strike="noStrike" cap="none" dirty="0">
                <a:solidFill>
                  <a:srgbClr val="000000"/>
                </a:solidFill>
                <a:effectLst/>
                <a:latin typeface="Arial"/>
                <a:ea typeface="Arial"/>
                <a:cs typeface="Arial"/>
                <a:sym typeface="Arial"/>
              </a:rPr>
              <a:t>Core theme:</a:t>
            </a:r>
            <a:r>
              <a:rPr lang="en-US" sz="1100" b="0" i="0" u="none" strike="noStrike" cap="none" dirty="0">
                <a:solidFill>
                  <a:srgbClr val="000000"/>
                </a:solidFill>
                <a:effectLst/>
                <a:latin typeface="Arial"/>
                <a:ea typeface="Arial"/>
                <a:cs typeface="Arial"/>
                <a:sym typeface="Arial"/>
              </a:rPr>
              <a:t> The tension between automated refactoring and human design intent.</a:t>
            </a:r>
          </a:p>
          <a:p>
            <a:pPr rtl="0"/>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a:r>
              <a:rPr lang="en-US" sz="1100" b="1" i="0" u="none" strike="noStrike" cap="none" dirty="0">
                <a:solidFill>
                  <a:srgbClr val="000000"/>
                </a:solidFill>
                <a:effectLst/>
                <a:latin typeface="Arial"/>
                <a:ea typeface="Arial"/>
                <a:cs typeface="Arial"/>
                <a:sym typeface="Arial"/>
              </a:rPr>
              <a:t>3. Generalization Across Codebases, Domains, and Technical Debt (Very Popular)</a:t>
            </a:r>
          </a:p>
          <a:p>
            <a:r>
              <a:rPr lang="en-US" sz="1100" b="1" i="0" u="none" strike="noStrike" cap="none" dirty="0">
                <a:solidFill>
                  <a:srgbClr val="000000"/>
                </a:solidFill>
                <a:effectLst/>
                <a:latin typeface="Arial"/>
                <a:ea typeface="Arial"/>
                <a:cs typeface="Arial"/>
                <a:sym typeface="Arial"/>
              </a:rPr>
              <a:t>Core theme:</a:t>
            </a:r>
            <a:r>
              <a:rPr lang="en-US" sz="1100" b="0" i="0" u="none" strike="noStrike" cap="none" dirty="0">
                <a:solidFill>
                  <a:srgbClr val="000000"/>
                </a:solidFill>
                <a:effectLst/>
                <a:latin typeface="Arial"/>
                <a:ea typeface="Arial"/>
                <a:cs typeface="Arial"/>
                <a:sym typeface="Arial"/>
              </a:rPr>
              <a:t> How well does the approach transfer beyond “clean” or familiar projects?</a:t>
            </a:r>
          </a:p>
          <a:p>
            <a:pPr rtl="0"/>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a:r>
              <a:rPr lang="en-US" sz="1100" b="1" i="0" u="none" strike="noStrike" cap="none" dirty="0">
                <a:solidFill>
                  <a:srgbClr val="000000"/>
                </a:solidFill>
                <a:effectLst/>
                <a:latin typeface="Arial"/>
                <a:ea typeface="Arial"/>
                <a:cs typeface="Arial"/>
                <a:sym typeface="Arial"/>
              </a:rPr>
              <a:t>4. Dependence on Language, Tooling, and Ecosystem (Popular)</a:t>
            </a:r>
          </a:p>
          <a:p>
            <a:r>
              <a:rPr lang="en-US" sz="1100" b="1" i="0" u="none" strike="noStrike" cap="none" dirty="0">
                <a:solidFill>
                  <a:srgbClr val="000000"/>
                </a:solidFill>
                <a:effectLst/>
                <a:latin typeface="Arial"/>
                <a:ea typeface="Arial"/>
                <a:cs typeface="Arial"/>
                <a:sym typeface="Arial"/>
              </a:rPr>
              <a:t>Core theme:</a:t>
            </a:r>
            <a:r>
              <a:rPr lang="en-US" sz="1100" b="0" i="0" u="none" strike="noStrike" cap="none" dirty="0">
                <a:solidFill>
                  <a:srgbClr val="000000"/>
                </a:solidFill>
                <a:effectLst/>
                <a:latin typeface="Arial"/>
                <a:ea typeface="Arial"/>
                <a:cs typeface="Arial"/>
                <a:sym typeface="Arial"/>
              </a:rPr>
              <a:t> How much of the success is Java- and IntelliJ-specific?</a:t>
            </a:r>
          </a:p>
          <a:p>
            <a:pPr rtl="0"/>
            <a:r>
              <a:rPr lang="en-US" sz="1100" b="1" i="0" u="none" strike="noStrike" cap="none" dirty="0">
                <a:solidFill>
                  <a:srgbClr val="000000"/>
                </a:solidFill>
                <a:effectLst/>
                <a:latin typeface="Arial"/>
                <a:ea typeface="Arial"/>
                <a:cs typeface="Arial"/>
                <a:sym typeface="Arial"/>
              </a:rPr>
              <a:t>5. Semantics, Embeddings, and Representation Quality (Popular)</a:t>
            </a:r>
          </a:p>
          <a:p>
            <a:r>
              <a:rPr lang="en-US" sz="1100" b="1" i="0" u="none" strike="noStrike" cap="none" dirty="0">
                <a:solidFill>
                  <a:srgbClr val="000000"/>
                </a:solidFill>
                <a:effectLst/>
                <a:latin typeface="Arial"/>
                <a:ea typeface="Arial"/>
                <a:cs typeface="Arial"/>
                <a:sym typeface="Arial"/>
              </a:rPr>
              <a:t>Core theme:</a:t>
            </a:r>
            <a:r>
              <a:rPr lang="en-US" sz="1100" b="0" i="0" u="none" strike="noStrike" cap="none" dirty="0">
                <a:solidFill>
                  <a:srgbClr val="000000"/>
                </a:solidFill>
                <a:effectLst/>
                <a:latin typeface="Arial"/>
                <a:ea typeface="Arial"/>
                <a:cs typeface="Arial"/>
                <a:sym typeface="Arial"/>
              </a:rPr>
              <a:t> Are embeddings the “right” abstraction for code organization?</a:t>
            </a:r>
          </a:p>
          <a:p>
            <a:pPr marL="158750" indent="0">
              <a:buNone/>
            </a:pPr>
            <a:endParaRPr lang="en-US" dirty="0"/>
          </a:p>
        </p:txBody>
      </p:sp>
    </p:spTree>
    <p:extLst>
      <p:ext uri="{BB962C8B-B14F-4D97-AF65-F5344CB8AC3E}">
        <p14:creationId xmlns:p14="http://schemas.microsoft.com/office/powerpoint/2010/main" val="224106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1" i="0" u="none" strike="noStrike" cap="none" dirty="0">
                <a:solidFill>
                  <a:srgbClr val="000000"/>
                </a:solidFill>
                <a:effectLst/>
                <a:latin typeface="Arial"/>
                <a:ea typeface="Arial"/>
                <a:cs typeface="Arial"/>
                <a:sym typeface="Arial"/>
              </a:rPr>
              <a:t>1. Role of LLM vs. System Orchestration (Very Popular)</a:t>
            </a:r>
          </a:p>
          <a:p>
            <a:r>
              <a:rPr lang="en-US" sz="1100" b="1" i="0" u="none" strike="noStrike" cap="none" dirty="0">
                <a:solidFill>
                  <a:srgbClr val="000000"/>
                </a:solidFill>
                <a:effectLst/>
                <a:latin typeface="Arial"/>
                <a:ea typeface="Arial"/>
                <a:cs typeface="Arial"/>
                <a:sym typeface="Arial"/>
              </a:rPr>
              <a:t>Core idea:</a:t>
            </a:r>
            <a:r>
              <a:rPr lang="en-US" sz="1100" b="0" i="0" u="none" strike="noStrike" cap="none" dirty="0">
                <a:solidFill>
                  <a:srgbClr val="000000"/>
                </a:solidFill>
                <a:effectLst/>
                <a:latin typeface="Arial"/>
                <a:ea typeface="Arial"/>
                <a:cs typeface="Arial"/>
                <a:sym typeface="Arial"/>
              </a:rPr>
              <a:t> Understanding what actually drives MM-Assist’s success—LLM reasoning or careful system design.</a:t>
            </a:r>
          </a:p>
          <a:p>
            <a:pPr rtl="0"/>
            <a:r>
              <a:rPr lang="en-US" sz="1100" b="1" i="0" u="none" strike="noStrike" cap="none" dirty="0">
                <a:solidFill>
                  <a:srgbClr val="000000"/>
                </a:solidFill>
                <a:effectLst/>
                <a:latin typeface="Arial"/>
                <a:ea typeface="Arial"/>
                <a:cs typeface="Arial"/>
                <a:sym typeface="Arial"/>
              </a:rPr>
              <a:t>2. Narrow Focus vs. General Insights (Very Popular)</a:t>
            </a:r>
          </a:p>
          <a:p>
            <a:r>
              <a:rPr lang="en-US" sz="1100" b="1" i="0" u="none" strike="noStrike" cap="none" dirty="0">
                <a:solidFill>
                  <a:srgbClr val="000000"/>
                </a:solidFill>
                <a:effectLst/>
                <a:latin typeface="Arial"/>
                <a:ea typeface="Arial"/>
                <a:cs typeface="Arial"/>
                <a:sym typeface="Arial"/>
              </a:rPr>
              <a:t>Core idea:</a:t>
            </a:r>
            <a:r>
              <a:rPr lang="en-US" sz="1100" b="0" i="0" u="none" strike="noStrike" cap="none" dirty="0">
                <a:solidFill>
                  <a:srgbClr val="000000"/>
                </a:solidFill>
                <a:effectLst/>
                <a:latin typeface="Arial"/>
                <a:ea typeface="Arial"/>
                <a:cs typeface="Arial"/>
                <a:sym typeface="Arial"/>
              </a:rPr>
              <a:t> Examining whether focusing on </a:t>
            </a:r>
            <a:r>
              <a:rPr lang="en-US" sz="1100" b="1" i="0" u="none" strike="noStrike" cap="none" dirty="0">
                <a:solidFill>
                  <a:srgbClr val="000000"/>
                </a:solidFill>
                <a:effectLst/>
                <a:latin typeface="Arial"/>
                <a:ea typeface="Arial"/>
                <a:cs typeface="Arial"/>
                <a:sym typeface="Arial"/>
              </a:rPr>
              <a:t>Move Method</a:t>
            </a:r>
            <a:r>
              <a:rPr lang="en-US" sz="1100" b="0" i="0" u="none" strike="noStrike" cap="none" dirty="0">
                <a:solidFill>
                  <a:srgbClr val="000000"/>
                </a:solidFill>
                <a:effectLst/>
                <a:latin typeface="Arial"/>
                <a:ea typeface="Arial"/>
                <a:cs typeface="Arial"/>
                <a:sym typeface="Arial"/>
              </a:rPr>
              <a:t> refactoring constrains or sharpens insights.</a:t>
            </a:r>
          </a:p>
          <a:p>
            <a:pPr rtl="0"/>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a:r>
              <a:rPr lang="en-US" sz="1100" b="1" i="0" u="none" strike="noStrike" cap="none" dirty="0">
                <a:solidFill>
                  <a:srgbClr val="000000"/>
                </a:solidFill>
                <a:effectLst/>
                <a:latin typeface="Arial"/>
                <a:ea typeface="Arial"/>
                <a:cs typeface="Arial"/>
                <a:sym typeface="Arial"/>
              </a:rPr>
              <a:t>3. Safety, Correctness, and Refactoring Hygiene (Popular)</a:t>
            </a:r>
          </a:p>
          <a:p>
            <a:r>
              <a:rPr lang="en-US" sz="1100" b="1" i="0" u="none" strike="noStrike" cap="none" dirty="0">
                <a:solidFill>
                  <a:srgbClr val="000000"/>
                </a:solidFill>
                <a:effectLst/>
                <a:latin typeface="Arial"/>
                <a:ea typeface="Arial"/>
                <a:cs typeface="Arial"/>
                <a:sym typeface="Arial"/>
              </a:rPr>
              <a:t>Core idea:</a:t>
            </a:r>
            <a:r>
              <a:rPr lang="en-US" sz="1100" b="0" i="0" u="none" strike="noStrike" cap="none" dirty="0">
                <a:solidFill>
                  <a:srgbClr val="000000"/>
                </a:solidFill>
                <a:effectLst/>
                <a:latin typeface="Arial"/>
                <a:ea typeface="Arial"/>
                <a:cs typeface="Arial"/>
                <a:sym typeface="Arial"/>
              </a:rPr>
              <a:t> Concerns around correctness, anti-patterns, and reversibility of </a:t>
            </a:r>
            <a:r>
              <a:rPr lang="en-US" sz="1100" b="0" i="0" u="none" strike="noStrike" cap="none" dirty="0" err="1">
                <a:solidFill>
                  <a:srgbClr val="000000"/>
                </a:solidFill>
                <a:effectLst/>
                <a:latin typeface="Arial"/>
                <a:ea typeface="Arial"/>
                <a:cs typeface="Arial"/>
                <a:sym typeface="Arial"/>
              </a:rPr>
              <a:t>refactorings</a:t>
            </a:r>
            <a:r>
              <a:rPr lang="en-US" sz="1100" b="0" i="0" u="none" strike="noStrike" cap="none" dirty="0">
                <a:solidFill>
                  <a:srgbClr val="000000"/>
                </a:solidFill>
                <a:effectLst/>
                <a:latin typeface="Arial"/>
                <a:ea typeface="Arial"/>
                <a:cs typeface="Arial"/>
                <a:sym typeface="Arial"/>
              </a:rPr>
              <a:t>.</a:t>
            </a:r>
          </a:p>
          <a:p>
            <a:pPr rtl="0"/>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a:r>
              <a:rPr lang="en-US" sz="1100" b="1" i="0" u="none" strike="noStrike" cap="none" dirty="0">
                <a:solidFill>
                  <a:srgbClr val="000000"/>
                </a:solidFill>
                <a:effectLst/>
                <a:latin typeface="Arial"/>
                <a:ea typeface="Arial"/>
                <a:cs typeface="Arial"/>
                <a:sym typeface="Arial"/>
              </a:rPr>
              <a:t>4. Metrics, Evaluation, and Recommendation Strategy (Popular)</a:t>
            </a:r>
          </a:p>
          <a:p>
            <a:r>
              <a:rPr lang="en-US" sz="1100" b="1" i="0" u="none" strike="noStrike" cap="none" dirty="0">
                <a:solidFill>
                  <a:srgbClr val="000000"/>
                </a:solidFill>
                <a:effectLst/>
                <a:latin typeface="Arial"/>
                <a:ea typeface="Arial"/>
                <a:cs typeface="Arial"/>
                <a:sym typeface="Arial"/>
              </a:rPr>
              <a:t>Core idea:</a:t>
            </a:r>
            <a:r>
              <a:rPr lang="en-US" sz="1100" b="0" i="0" u="none" strike="noStrike" cap="none" dirty="0">
                <a:solidFill>
                  <a:srgbClr val="000000"/>
                </a:solidFill>
                <a:effectLst/>
                <a:latin typeface="Arial"/>
                <a:ea typeface="Arial"/>
                <a:cs typeface="Arial"/>
                <a:sym typeface="Arial"/>
              </a:rPr>
              <a:t> Evaluating the task as a recommendation problem and how we measure success.</a:t>
            </a:r>
          </a:p>
          <a:p>
            <a:br>
              <a:rPr lang="en-US" dirty="0"/>
            </a:br>
            <a:endParaRPr lang="en-US" dirty="0"/>
          </a:p>
        </p:txBody>
      </p:sp>
    </p:spTree>
    <p:extLst>
      <p:ext uri="{BB962C8B-B14F-4D97-AF65-F5344CB8AC3E}">
        <p14:creationId xmlns:p14="http://schemas.microsoft.com/office/powerpoint/2010/main" val="388049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800" b="0" i="0" u="none" strike="noStrike">
                <a:solidFill>
                  <a:srgbClr val="000000"/>
                </a:solidFill>
                <a:latin typeface="Arial"/>
                <a:ea typeface="Arial"/>
                <a:cs typeface="Arial"/>
                <a:sym typeface="Arial"/>
              </a:rPr>
              <a:t>I want to share the Biggest ahas and lessons that we learned, some the hard way. Sharing these with you so you can go further then we did:</a:t>
            </a:r>
            <a:endParaRPr b="0"/>
          </a:p>
          <a:p>
            <a:pPr marL="457200" lvl="0" indent="-298450" algn="l" rtl="0">
              <a:lnSpc>
                <a:spcPct val="100000"/>
              </a:lnSpc>
              <a:spcBef>
                <a:spcPts val="0"/>
              </a:spcBef>
              <a:spcAft>
                <a:spcPts val="0"/>
              </a:spcAft>
              <a:buSzPts val="1100"/>
              <a:buChar char="●"/>
            </a:pPr>
            <a:br>
              <a:rPr lang="en-US" b="0"/>
            </a:br>
            <a:r>
              <a:rPr lang="en-US" sz="1800" b="0" i="0" u="none" strike="noStrike">
                <a:solidFill>
                  <a:srgbClr val="000000"/>
                </a:solidFill>
                <a:latin typeface="Arial"/>
                <a:ea typeface="Arial"/>
                <a:cs typeface="Arial"/>
                <a:sym typeface="Arial"/>
              </a:rPr>
              <a:t>CLICK&gt; LLMs are very creative and prolific when asked for suggestion, albeit with a high-rate of hallucinations</a:t>
            </a:r>
            <a:endParaRPr b="0"/>
          </a:p>
          <a:p>
            <a:pPr marL="457200" lvl="0" indent="-298450" algn="l" rtl="0">
              <a:lnSpc>
                <a:spcPct val="100000"/>
              </a:lnSpc>
              <a:spcBef>
                <a:spcPts val="0"/>
              </a:spcBef>
              <a:spcAft>
                <a:spcPts val="0"/>
              </a:spcAft>
              <a:buSzPts val="1100"/>
              <a:buChar char="●"/>
            </a:pPr>
            <a:br>
              <a:rPr lang="en-US" b="0"/>
            </a:br>
            <a:r>
              <a:rPr lang="en-US" sz="1800" b="0" i="0" u="none" strike="noStrike">
                <a:solidFill>
                  <a:srgbClr val="000000"/>
                </a:solidFill>
                <a:latin typeface="Arial"/>
                <a:ea typeface="Arial"/>
                <a:cs typeface="Arial"/>
                <a:sym typeface="Arial"/>
              </a:rPr>
              <a:t>CLICK&gt; One of the biggest breakthroughs came when we followed the same approach we do with the family doctors</a:t>
            </a:r>
            <a:r>
              <a:rPr lang="en-US" sz="1800" b="0" i="0" u="none" strike="noStrike">
                <a:solidFill>
                  <a:srgbClr val="000000"/>
                </a:solidFill>
                <a:latin typeface="Helvetica Neue"/>
                <a:ea typeface="Helvetica Neue"/>
                <a:cs typeface="Helvetica Neue"/>
                <a:sym typeface="Helvetica Neue"/>
              </a:rPr>
              <a:t>: do what they tell you to do (eat healthy, exercise more, get good rest), but don’t do what they do. </a:t>
            </a:r>
            <a:endParaRPr/>
          </a:p>
          <a:p>
            <a:pPr marL="457200" lvl="0" indent="-228600" algn="l" rtl="0">
              <a:lnSpc>
                <a:spcPct val="100000"/>
              </a:lnSpc>
              <a:spcBef>
                <a:spcPts val="0"/>
              </a:spcBef>
              <a:spcAft>
                <a:spcPts val="0"/>
              </a:spcAft>
              <a:buSzPts val="1100"/>
              <a:buNone/>
            </a:pPr>
            <a:endParaRPr b="0"/>
          </a:p>
          <a:p>
            <a:pPr marL="457200" lvl="0" indent="-298450" algn="l" rtl="0">
              <a:lnSpc>
                <a:spcPct val="100000"/>
              </a:lnSpc>
              <a:spcBef>
                <a:spcPts val="0"/>
              </a:spcBef>
              <a:spcAft>
                <a:spcPts val="0"/>
              </a:spcAft>
              <a:buSzPts val="1100"/>
              <a:buChar char="●"/>
            </a:pPr>
            <a:r>
              <a:rPr lang="en-US" sz="1800" b="0" i="0" u="none" strike="noStrike">
                <a:solidFill>
                  <a:srgbClr val="000000"/>
                </a:solidFill>
                <a:latin typeface="Helvetica Neue"/>
                <a:ea typeface="Helvetica Neue"/>
                <a:cs typeface="Helvetica Neue"/>
                <a:sym typeface="Helvetica Neue"/>
              </a:rPr>
              <a:t>We made a huge leap forward </a:t>
            </a:r>
            <a:r>
              <a:rPr lang="en-US" sz="1800" b="0" i="0" u="none" strike="noStrike">
                <a:solidFill>
                  <a:srgbClr val="000000"/>
                </a:solidFill>
                <a:latin typeface="Arial"/>
                <a:ea typeface="Arial"/>
                <a:cs typeface="Arial"/>
                <a:sym typeface="Arial"/>
              </a:rPr>
              <a:t>when we stopped asking the LLM to make the code transformations, and only asked for suggestions. We used the IDE and our program analysis and transformation by example rules to validate suggestions and execute them correctly. </a:t>
            </a:r>
            <a:endParaRPr b="0"/>
          </a:p>
          <a:p>
            <a:pPr marL="457200" lvl="0" indent="-298450" algn="l" rtl="0">
              <a:lnSpc>
                <a:spcPct val="100000"/>
              </a:lnSpc>
              <a:spcBef>
                <a:spcPts val="0"/>
              </a:spcBef>
              <a:spcAft>
                <a:spcPts val="0"/>
              </a:spcAft>
              <a:buSzPts val="1100"/>
              <a:buChar char="●"/>
            </a:pPr>
            <a:r>
              <a:rPr lang="en-US" sz="1800" b="0" i="0" u="none" strike="noStrike">
                <a:solidFill>
                  <a:srgbClr val="000000"/>
                </a:solidFill>
                <a:latin typeface="Helvetica Neue"/>
                <a:ea typeface="Helvetica Neue"/>
                <a:cs typeface="Helvetica Neue"/>
                <a:sym typeface="Helvetica Neue"/>
              </a:rPr>
              <a:t>I want to ask in your work, where else can you employ the full power of the IDE to complement the weaknesses of the LLMs? </a:t>
            </a:r>
            <a:endParaRPr b="0"/>
          </a:p>
          <a:p>
            <a:pPr marL="457200" lvl="0" indent="-298450" algn="l" rtl="0">
              <a:lnSpc>
                <a:spcPct val="100000"/>
              </a:lnSpc>
              <a:spcBef>
                <a:spcPts val="0"/>
              </a:spcBef>
              <a:spcAft>
                <a:spcPts val="0"/>
              </a:spcAft>
              <a:buSzPts val="1100"/>
              <a:buFont typeface="Arial"/>
              <a:buChar char="•"/>
            </a:pPr>
            <a:r>
              <a:rPr lang="en-US" sz="1800" b="0" i="0" u="none" strike="noStrike">
                <a:solidFill>
                  <a:srgbClr val="000000"/>
                </a:solidFill>
                <a:latin typeface="Helvetica Neue"/>
                <a:ea typeface="Helvetica Neue"/>
                <a:cs typeface="Helvetica Neue"/>
                <a:sym typeface="Helvetica Neue"/>
              </a:rPr>
              <a:t>we designed new static analysis to validate LLM suggestions</a:t>
            </a:r>
            <a:endParaRPr/>
          </a:p>
          <a:p>
            <a:pPr marL="457200" lvl="0" indent="-298450" algn="l" rtl="0">
              <a:lnSpc>
                <a:spcPct val="100000"/>
              </a:lnSpc>
              <a:spcBef>
                <a:spcPts val="0"/>
              </a:spcBef>
              <a:spcAft>
                <a:spcPts val="0"/>
              </a:spcAft>
              <a:buSzPts val="1100"/>
              <a:buFont typeface="Arial"/>
              <a:buChar char="•"/>
            </a:pPr>
            <a:r>
              <a:rPr lang="en-US" sz="1800" b="0" i="0" u="none" strike="noStrike">
                <a:solidFill>
                  <a:srgbClr val="000000"/>
                </a:solidFill>
                <a:latin typeface="Helvetica Neue"/>
                <a:ea typeface="Helvetica Neue"/>
                <a:cs typeface="Helvetica Neue"/>
                <a:sym typeface="Helvetica Neue"/>
              </a:rPr>
              <a:t>in PyCraft we generated unit tests and we executed them against the generated code variants to validate they are equivalent to the original code idiom,</a:t>
            </a:r>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800" b="0" i="0" u="none" strike="noStrike">
                <a:solidFill>
                  <a:srgbClr val="000000"/>
                </a:solidFill>
                <a:latin typeface="Arial"/>
                <a:ea typeface="Arial"/>
                <a:cs typeface="Arial"/>
                <a:sym typeface="Arial"/>
              </a:rPr>
              <a:t>Prompt Engineering: The more precise we were with the prompt, the higher quality of the suggestions from the LLM. </a:t>
            </a:r>
            <a:endParaRPr b="0"/>
          </a:p>
          <a:p>
            <a:pPr marL="457200" lvl="0" indent="-298450" algn="l" rtl="0">
              <a:lnSpc>
                <a:spcPct val="100000"/>
              </a:lnSpc>
              <a:spcBef>
                <a:spcPts val="0"/>
              </a:spcBef>
              <a:spcAft>
                <a:spcPts val="0"/>
              </a:spcAft>
              <a:buSzPts val="1100"/>
              <a:buChar char="●"/>
            </a:pPr>
            <a:r>
              <a:rPr lang="en-US" sz="1800" b="0" i="0" u="none" strike="noStrike">
                <a:solidFill>
                  <a:srgbClr val="000000"/>
                </a:solidFill>
                <a:latin typeface="Arial"/>
                <a:ea typeface="Arial"/>
                <a:cs typeface="Arial"/>
                <a:sym typeface="Arial"/>
              </a:rPr>
              <a:t>in our prompt we added line numbers to the input source code and asked the LLM to give us precise response using line numbers</a:t>
            </a:r>
            <a:endParaRPr b="0"/>
          </a:p>
          <a:p>
            <a:pPr marL="457200" lvl="0" indent="-298450" algn="l" rtl="0">
              <a:lnSpc>
                <a:spcPct val="100000"/>
              </a:lnSpc>
              <a:spcBef>
                <a:spcPts val="0"/>
              </a:spcBef>
              <a:spcAft>
                <a:spcPts val="0"/>
              </a:spcAft>
              <a:buSzPts val="1100"/>
              <a:buFont typeface="Arial"/>
              <a:buChar char="•"/>
            </a:pPr>
            <a:r>
              <a:rPr lang="en-US" sz="1800" b="0" i="0" u="none" strike="noStrike">
                <a:solidFill>
                  <a:srgbClr val="000000"/>
                </a:solidFill>
                <a:latin typeface="Arial"/>
                <a:ea typeface="Arial"/>
                <a:cs typeface="Arial"/>
                <a:sym typeface="Arial"/>
              </a:rPr>
              <a:t>another big breakthrough came when our colleague Egor suggested us to force the LLM to communicate the result using a structured format</a:t>
            </a:r>
            <a:endParaRPr/>
          </a:p>
          <a:p>
            <a:pPr marL="457200" lvl="0" indent="-298450" algn="l" rtl="0">
              <a:lnSpc>
                <a:spcPct val="100000"/>
              </a:lnSpc>
              <a:spcBef>
                <a:spcPts val="0"/>
              </a:spcBef>
              <a:spcAft>
                <a:spcPts val="0"/>
              </a:spcAft>
              <a:buSzPts val="1100"/>
              <a:buChar char="●"/>
            </a:pPr>
            <a:br>
              <a:rPr lang="en-US" b="0"/>
            </a:br>
            <a:r>
              <a:rPr lang="en-US" sz="1800" b="0" i="0" u="none" strike="noStrike">
                <a:solidFill>
                  <a:srgbClr val="000000"/>
                </a:solidFill>
                <a:latin typeface="Arial"/>
                <a:ea typeface="Arial"/>
                <a:cs typeface="Arial"/>
                <a:sym typeface="Arial"/>
              </a:rPr>
              <a:t>Few-shot learning worked best for both tools. WE give a couple of examples in the prompt.</a:t>
            </a:r>
            <a:endParaRPr b="0"/>
          </a:p>
          <a:p>
            <a:pPr marL="457200" lvl="0" indent="-298450" algn="l" rtl="0">
              <a:lnSpc>
                <a:spcPct val="100000"/>
              </a:lnSpc>
              <a:spcBef>
                <a:spcPts val="0"/>
              </a:spcBef>
              <a:spcAft>
                <a:spcPts val="0"/>
              </a:spcAft>
              <a:buSzPts val="1100"/>
              <a:buChar char="●"/>
            </a:pPr>
            <a:br>
              <a:rPr lang="en-US"/>
            </a:br>
            <a:endParaRPr>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br>
              <a:rPr lang="en-US" b="0"/>
            </a:br>
            <a:r>
              <a:rPr lang="en-US" sz="1800" b="0" i="0" u="none" strike="noStrike">
                <a:solidFill>
                  <a:srgbClr val="000000"/>
                </a:solidFill>
                <a:latin typeface="Arial"/>
                <a:ea typeface="Arial"/>
                <a:cs typeface="Arial"/>
                <a:sym typeface="Arial"/>
              </a:rPr>
              <a:t>CLICK&gt; We discovered a new set of best practices when using LLMs compared with previous static analysis approaches.</a:t>
            </a:r>
            <a:endParaRPr b="0"/>
          </a:p>
          <a:p>
            <a:pPr marL="457200" lvl="0" indent="-298450" algn="l" rtl="0">
              <a:lnSpc>
                <a:spcPct val="100000"/>
              </a:lnSpc>
              <a:spcBef>
                <a:spcPts val="0"/>
              </a:spcBef>
              <a:spcAft>
                <a:spcPts val="0"/>
              </a:spcAft>
              <a:buSzPts val="1100"/>
              <a:buChar char="●"/>
            </a:pPr>
            <a:r>
              <a:rPr lang="en-US" sz="1800" b="0" i="0" u="none" strike="noStrike">
                <a:solidFill>
                  <a:srgbClr val="000000"/>
                </a:solidFill>
                <a:latin typeface="Arial"/>
                <a:ea typeface="Arial"/>
                <a:cs typeface="Arial"/>
                <a:sym typeface="Arial"/>
              </a:rPr>
              <a:t>One of the biggest challenges with LLMs is taming non-determinism. Unlike in traditional static analysis where we avoid computing the same thing twice, </a:t>
            </a:r>
            <a:endParaRPr b="0"/>
          </a:p>
          <a:p>
            <a:pPr marL="457200" lvl="0" indent="-298450" algn="l" rtl="0">
              <a:lnSpc>
                <a:spcPct val="100000"/>
              </a:lnSpc>
              <a:spcBef>
                <a:spcPts val="0"/>
              </a:spcBef>
              <a:spcAft>
                <a:spcPts val="0"/>
              </a:spcAft>
              <a:buSzPts val="1100"/>
              <a:buChar char="●"/>
            </a:pPr>
            <a:r>
              <a:rPr lang="en-US" sz="1800" b="0" i="0" u="none" strike="noStrike">
                <a:solidFill>
                  <a:srgbClr val="000000"/>
                </a:solidFill>
                <a:latin typeface="Arial"/>
                <a:ea typeface="Arial"/>
                <a:cs typeface="Arial"/>
                <a:sym typeface="Arial"/>
              </a:rPr>
              <a:t>re-prompting  (asking the same question several times) and creating a superset of all suggestions was Key to get the most out of the LLM. As a consequence, we designed unique ranking methods to take into account this LLM workflow.</a:t>
            </a:r>
            <a:endParaRPr b="0"/>
          </a:p>
          <a:p>
            <a:pPr marL="457200" lvl="0" indent="-298450" algn="l" rtl="0">
              <a:lnSpc>
                <a:spcPct val="100000"/>
              </a:lnSpc>
              <a:spcBef>
                <a:spcPts val="0"/>
              </a:spcBef>
              <a:spcAft>
                <a:spcPts val="0"/>
              </a:spcAft>
              <a:buSzPts val="1100"/>
              <a:buChar char="●"/>
            </a:pPr>
            <a:br>
              <a:rPr lang="en-US" b="0"/>
            </a:br>
            <a:r>
              <a:rPr lang="en-US" sz="1800" b="0" i="0" u="none" strike="noStrike">
                <a:solidFill>
                  <a:srgbClr val="000000"/>
                </a:solidFill>
                <a:latin typeface="Arial"/>
                <a:ea typeface="Arial"/>
                <a:cs typeface="Arial"/>
                <a:sym typeface="Arial"/>
              </a:rPr>
              <a:t>CLICK&gt; Temperature: while in general higher temperatures and number of iterations produce better results, there is a sweet spot for the temperatures/iterations, after that the number of hallucinations increases dramatically</a:t>
            </a:r>
            <a:endParaRPr b="0"/>
          </a:p>
          <a:p>
            <a:pPr marL="457200" lvl="0" indent="-298450" algn="l" rtl="0">
              <a:lnSpc>
                <a:spcPct val="100000"/>
              </a:lnSpc>
              <a:spcBef>
                <a:spcPts val="0"/>
              </a:spcBef>
              <a:spcAft>
                <a:spcPts val="0"/>
              </a:spcAft>
              <a:buSzPts val="1100"/>
              <a:buChar char="●"/>
            </a:pPr>
            <a:br>
              <a:rPr lang="en-US"/>
            </a:br>
            <a:endParaRPr>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dirty="0">
                <a:solidFill>
                  <a:srgbClr val="000000"/>
                </a:solidFill>
                <a:effectLst/>
                <a:latin typeface="Arial"/>
                <a:ea typeface="Arial"/>
                <a:cs typeface="Arial"/>
                <a:sym typeface="Arial"/>
              </a:rPr>
              <a:t>Why does the reviewer agent contribute the most to the system’s performance?</a:t>
            </a:r>
          </a:p>
          <a:p>
            <a:pPr rtl="0"/>
            <a:r>
              <a:rPr lang="en-US" sz="1100" b="0" i="0" u="none" strike="noStrike" cap="none" dirty="0">
                <a:solidFill>
                  <a:srgbClr val="000000"/>
                </a:solidFill>
                <a:effectLst/>
                <a:latin typeface="Arial"/>
                <a:ea typeface="Arial"/>
                <a:cs typeface="Arial"/>
                <a:sym typeface="Arial"/>
              </a:rPr>
              <a:t>How to use Mantra?</a:t>
            </a:r>
          </a:p>
          <a:p>
            <a:r>
              <a:rPr lang="en-US" sz="1100" b="0" i="0" u="none" strike="noStrike" cap="none" dirty="0">
                <a:solidFill>
                  <a:srgbClr val="000000"/>
                </a:solidFill>
                <a:effectLst/>
                <a:latin typeface="Arial"/>
                <a:ea typeface="Arial"/>
                <a:cs typeface="Arial"/>
                <a:sym typeface="Arial"/>
              </a:rPr>
              <a:t>Why were these six </a:t>
            </a:r>
            <a:r>
              <a:rPr lang="en-US" sz="1100" b="0" i="0" u="none" strike="noStrike" cap="none" dirty="0" err="1">
                <a:solidFill>
                  <a:srgbClr val="000000"/>
                </a:solidFill>
                <a:effectLst/>
                <a:latin typeface="Arial"/>
                <a:ea typeface="Arial"/>
                <a:cs typeface="Arial"/>
                <a:sym typeface="Arial"/>
              </a:rPr>
              <a:t>refactorings</a:t>
            </a:r>
            <a:r>
              <a:rPr lang="en-US" sz="1100" b="0" i="0" u="none" strike="noStrike" cap="none" dirty="0">
                <a:solidFill>
                  <a:srgbClr val="000000"/>
                </a:solidFill>
                <a:effectLst/>
                <a:latin typeface="Arial"/>
                <a:ea typeface="Arial"/>
                <a:cs typeface="Arial"/>
                <a:sym typeface="Arial"/>
              </a:rPr>
              <a:t> chosen over other </a:t>
            </a:r>
            <a:r>
              <a:rPr lang="en-US" sz="1100" b="0" i="0" u="none" strike="noStrike" cap="none" dirty="0" err="1">
                <a:solidFill>
                  <a:srgbClr val="000000"/>
                </a:solidFill>
                <a:effectLst/>
                <a:latin typeface="Arial"/>
                <a:ea typeface="Arial"/>
                <a:cs typeface="Arial"/>
                <a:sym typeface="Arial"/>
              </a:rPr>
              <a:t>commonrefactorings</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Would MANTRA still work if </a:t>
            </a:r>
            <a:r>
              <a:rPr lang="en-US" sz="1100" b="0" i="0" u="none" strike="noStrike" cap="none" dirty="0" err="1">
                <a:solidFill>
                  <a:srgbClr val="000000"/>
                </a:solidFill>
                <a:effectLst/>
                <a:latin typeface="Arial"/>
                <a:ea typeface="Arial"/>
                <a:cs typeface="Arial"/>
                <a:sym typeface="Arial"/>
              </a:rPr>
              <a:t>refactorings</a:t>
            </a:r>
            <a:r>
              <a:rPr lang="en-US" sz="1100" b="0" i="0" u="none" strike="noStrike" cap="none" dirty="0">
                <a:solidFill>
                  <a:srgbClr val="000000"/>
                </a:solidFill>
                <a:effectLst/>
                <a:latin typeface="Arial"/>
                <a:ea typeface="Arial"/>
                <a:cs typeface="Arial"/>
                <a:sym typeface="Arial"/>
              </a:rPr>
              <a:t> were embedded in ongoing development rather than isolated “pure” commits?</a:t>
            </a:r>
          </a:p>
          <a:p>
            <a:r>
              <a:rPr lang="en-US" sz="1100" b="0" i="0" u="none" strike="noStrike" cap="none" dirty="0">
                <a:solidFill>
                  <a:srgbClr val="000000"/>
                </a:solidFill>
                <a:effectLst/>
                <a:latin typeface="Arial"/>
                <a:ea typeface="Arial"/>
                <a:cs typeface="Arial"/>
                <a:sym typeface="Arial"/>
              </a:rPr>
              <a:t>Are compilation and test success sufficient proxies for refactoring correctness in all cases?</a:t>
            </a:r>
          </a:p>
          <a:p>
            <a:pPr rtl="0"/>
            <a:r>
              <a:rPr lang="en-US" sz="1100" b="0" i="0" u="none" strike="noStrike" cap="none" dirty="0">
                <a:solidFill>
                  <a:srgbClr val="000000"/>
                </a:solidFill>
                <a:effectLst/>
                <a:latin typeface="Arial"/>
                <a:ea typeface="Arial"/>
                <a:cs typeface="Arial"/>
                <a:sym typeface="Arial"/>
              </a:rPr>
              <a:t>How often does the repair phase introduce changes that go beyond structural refactoring?</a:t>
            </a:r>
          </a:p>
          <a:p>
            <a:r>
              <a:rPr lang="en-US" sz="1100" b="0" i="0" u="none" strike="noStrike" cap="none" dirty="0">
                <a:solidFill>
                  <a:srgbClr val="000000"/>
                </a:solidFill>
                <a:effectLst/>
                <a:latin typeface="Arial"/>
                <a:ea typeface="Arial"/>
                <a:cs typeface="Arial"/>
                <a:sym typeface="Arial"/>
              </a:rPr>
              <a:t>How dependent is MANTRA on high-quality test coverage?</a:t>
            </a:r>
          </a:p>
          <a:p>
            <a:endParaRPr lang="en-US" dirty="0"/>
          </a:p>
        </p:txBody>
      </p:sp>
    </p:spTree>
    <p:extLst>
      <p:ext uri="{BB962C8B-B14F-4D97-AF65-F5344CB8AC3E}">
        <p14:creationId xmlns:p14="http://schemas.microsoft.com/office/powerpoint/2010/main" val="1350509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537E-5AC1-259E-52DE-49E7DD509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FD205-F2FA-2962-838C-D92401CB937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35CFA2-8B46-1EA5-F17A-8B14EE809CAE}"/>
              </a:ext>
            </a:extLst>
          </p:cNvPr>
          <p:cNvSpPr>
            <a:spLocks noGrp="1"/>
          </p:cNvSpPr>
          <p:nvPr>
            <p:ph type="body" idx="1"/>
          </p:nvPr>
        </p:nvSpPr>
        <p:spPr/>
        <p:txBody>
          <a:bodyPr/>
          <a:lstStyle/>
          <a:p>
            <a:r>
              <a:rPr lang="en-US" dirty="0"/>
              <a:t>Move Method refactoring is among the </a:t>
            </a:r>
            <a:r>
              <a:rPr lang="en-US" b="1" dirty="0"/>
              <a:t>top-5 </a:t>
            </a:r>
            <a:r>
              <a:rPr lang="en-US" b="1" dirty="0" err="1"/>
              <a:t>refactorings</a:t>
            </a:r>
            <a:r>
              <a:rPr lang="en-US" dirty="0"/>
              <a:t> in practice. This refactoring takes a misplaced method that interacts more with another class state than its own class and moves it to the correct class.</a:t>
            </a:r>
          </a:p>
          <a:p>
            <a:r>
              <a:rPr lang="en-US" dirty="0"/>
              <a:t>It improves cohesion, reduces coupling, and removes smells like &lt;CLICK&gt; </a:t>
            </a:r>
            <a:r>
              <a:rPr lang="en-US" b="1" dirty="0"/>
              <a:t>God Class or &gt;CLICK&gt; Feature Envy.</a:t>
            </a:r>
            <a:endParaRPr lang="en-US" dirty="0"/>
          </a:p>
          <a:p>
            <a:endParaRPr lang="en-US" dirty="0"/>
          </a:p>
          <a:p>
            <a:endParaRPr lang="en-US" dirty="0"/>
          </a:p>
          <a:p>
            <a:endParaRPr lang="en-US" dirty="0"/>
          </a:p>
          <a:p>
            <a:r>
              <a:rPr lang="en-US" dirty="0"/>
              <a:t>=========</a:t>
            </a:r>
          </a:p>
          <a:p>
            <a:r>
              <a:rPr lang="en-US" dirty="0"/>
              <a:t>Misplaced methods, that is methods that interact more with another class state than its own, are a major contributor to Technical Debt and code smells.</a:t>
            </a:r>
          </a:p>
          <a:p>
            <a:endParaRPr lang="en-US" dirty="0"/>
          </a:p>
          <a:p>
            <a:r>
              <a:rPr lang="en-US" dirty="0"/>
              <a:t>CLICK&gt; They are responsible for very large, bloated classes, sometimes called God Classes, that have too many responsibilities. </a:t>
            </a:r>
          </a:p>
          <a:p>
            <a:endParaRPr lang="en-US" dirty="0"/>
          </a:p>
          <a:p>
            <a:r>
              <a:rPr lang="en-US" dirty="0"/>
              <a:t>CLICK&gt; They also result in Feature Envy, where a method craves access to the state variables of another class, instead of operating with state variables and fields from its own class.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B59B97E-A719-1D65-D0BB-F86DB7AAE779}"/>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CFE3EEB-D28C-C14E-BA43-EAB47D74A00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50312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dirty="0">
                <a:solidFill>
                  <a:srgbClr val="000000"/>
                </a:solidFill>
                <a:effectLst/>
                <a:latin typeface="Arial"/>
                <a:ea typeface="Arial"/>
                <a:cs typeface="Arial"/>
                <a:sym typeface="Arial"/>
              </a:rPr>
              <a:t>Trust, Hallucinations, and What “Correctness” Means </a:t>
            </a:r>
          </a:p>
          <a:p>
            <a:pPr rtl="0"/>
            <a:r>
              <a:rPr lang="en-US" sz="1100" b="1" i="0" u="none" strike="noStrike" cap="none" dirty="0">
                <a:solidFill>
                  <a:srgbClr val="000000"/>
                </a:solidFill>
                <a:effectLst/>
                <a:latin typeface="Arial"/>
                <a:ea typeface="Arial"/>
                <a:cs typeface="Arial"/>
                <a:sym typeface="Arial"/>
              </a:rPr>
              <a:t>What students want to discuss: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Whether MANTRA’s safeguards are actually sufficient, and what we should accept as “correct” in LLM-assisted refactoring.</a:t>
            </a:r>
          </a:p>
          <a:p>
            <a:pPr rtl="0"/>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Why the Reviewer Agent Matters So Much</a:t>
            </a:r>
          </a:p>
          <a:p>
            <a:pPr rtl="0"/>
            <a:r>
              <a:rPr lang="en-US" sz="1100" b="1" i="0" u="none" strike="noStrike" cap="none" dirty="0">
                <a:solidFill>
                  <a:srgbClr val="000000"/>
                </a:solidFill>
                <a:effectLst/>
                <a:latin typeface="Arial"/>
                <a:ea typeface="Arial"/>
                <a:cs typeface="Arial"/>
                <a:sym typeface="Arial"/>
              </a:rPr>
              <a:t>What students want to understand:</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 ablation result that the reviewer agent is central to MANTRA’s success.</a:t>
            </a:r>
          </a:p>
          <a:p>
            <a:pPr rtl="0"/>
            <a:r>
              <a:rPr lang="en-US" sz="1100" b="1" i="0" u="none" strike="noStrike" cap="none" dirty="0">
                <a:solidFill>
                  <a:srgbClr val="000000"/>
                </a:solidFill>
                <a:effectLst/>
                <a:latin typeface="Arial"/>
                <a:ea typeface="Arial"/>
                <a:cs typeface="Arial"/>
                <a:sym typeface="Arial"/>
              </a:rPr>
              <a:t>Cognitive Load, Developer Experience, and Human Trust</a:t>
            </a:r>
          </a:p>
          <a:p>
            <a:r>
              <a:rPr lang="en-US" sz="1100" b="1" i="0" u="none" strike="noStrike" cap="none" dirty="0">
                <a:solidFill>
                  <a:srgbClr val="000000"/>
                </a:solidFill>
                <a:effectLst/>
                <a:latin typeface="Arial"/>
                <a:ea typeface="Arial"/>
                <a:cs typeface="Arial"/>
                <a:sym typeface="Arial"/>
              </a:rPr>
              <a:t>What students want to debate: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Whether agentic tools truly help developers—or just shift effort elsewhere.</a:t>
            </a:r>
          </a:p>
          <a:p>
            <a:endParaRPr lang="en-US" dirty="0"/>
          </a:p>
        </p:txBody>
      </p:sp>
    </p:spTree>
    <p:extLst>
      <p:ext uri="{BB962C8B-B14F-4D97-AF65-F5344CB8AC3E}">
        <p14:creationId xmlns:p14="http://schemas.microsoft.com/office/powerpoint/2010/main" val="801998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next class Pitch Ideas.</a:t>
            </a:r>
          </a:p>
        </p:txBody>
      </p:sp>
    </p:spTree>
    <p:extLst>
      <p:ext uri="{BB962C8B-B14F-4D97-AF65-F5344CB8AC3E}">
        <p14:creationId xmlns:p14="http://schemas.microsoft.com/office/powerpoint/2010/main" val="1341854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EFA3B-5084-EB56-C1FD-38BB5E725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4AAA1-0E2A-14DB-3545-B16089823B2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6F268E5-2E73-4E2B-962E-C446847C44AE}"/>
              </a:ext>
            </a:extLst>
          </p:cNvPr>
          <p:cNvSpPr>
            <a:spLocks noGrp="1"/>
          </p:cNvSpPr>
          <p:nvPr>
            <p:ph type="body" idx="1"/>
          </p:nvPr>
        </p:nvSpPr>
        <p:spPr/>
        <p:txBody>
          <a:bodyPr/>
          <a:lstStyle/>
          <a:p>
            <a:pPr marL="158750" indent="0">
              <a:buNone/>
            </a:pPr>
            <a:r>
              <a:rPr lang="en-US" dirty="0"/>
              <a:t>Let's look at a real-world refactoring from the </a:t>
            </a:r>
            <a:r>
              <a:rPr lang="en-US" dirty="0" err="1"/>
              <a:t>ElasticSearch</a:t>
            </a:r>
            <a:r>
              <a:rPr lang="en-US" dirty="0"/>
              <a:t> project. In class </a:t>
            </a:r>
            <a:r>
              <a:rPr lang="en-US" dirty="0" err="1"/>
              <a:t>EsqlSession</a:t>
            </a:r>
            <a:r>
              <a:rPr lang="en-US" dirty="0"/>
              <a:t>, the developers identified the </a:t>
            </a:r>
            <a:r>
              <a:rPr lang="en-US" dirty="0" err="1"/>
              <a:t>resolvePolicy</a:t>
            </a:r>
            <a:r>
              <a:rPr lang="en-US" dirty="0"/>
              <a:t> method (seen on the right) to be out of place as it interacts heavily with </a:t>
            </a:r>
            <a:r>
              <a:rPr lang="en-US" dirty="0" err="1"/>
              <a:t>PolicyResolver</a:t>
            </a:r>
            <a:r>
              <a:rPr lang="en-US" dirty="0"/>
              <a:t> and moved it there. </a:t>
            </a:r>
          </a:p>
          <a:p>
            <a:pPr marL="158750" indent="0">
              <a:buNone/>
            </a:pPr>
            <a:endParaRPr lang="en-US" dirty="0"/>
          </a:p>
          <a:p>
            <a:pPr marL="158750" indent="0">
              <a:buNone/>
            </a:pPr>
            <a:r>
              <a:rPr lang="en-US" dirty="0"/>
              <a:t>CLICK&gt;</a:t>
            </a:r>
          </a:p>
          <a:p>
            <a:pPr marL="158750" indent="0">
              <a:buNone/>
            </a:pPr>
            <a:r>
              <a:rPr lang="en-US" dirty="0"/>
              <a:t>Developers moved this method and updated its body to adjust the right accesses.</a:t>
            </a:r>
          </a:p>
          <a:p>
            <a:pPr marL="158750" indent="0">
              <a:buNone/>
            </a:pPr>
            <a:endParaRPr lang="en-US" dirty="0"/>
          </a:p>
          <a:p>
            <a:pPr marL="158750" indent="0">
              <a:buNone/>
            </a:pPr>
            <a:r>
              <a:rPr lang="en-US" dirty="0"/>
              <a:t>CLICK &gt;</a:t>
            </a:r>
          </a:p>
          <a:p>
            <a:pPr marL="158750" indent="0">
              <a:buNone/>
            </a:pPr>
            <a:r>
              <a:rPr lang="en-US" dirty="0"/>
              <a:t>And they updated the call sites to the method.</a:t>
            </a:r>
          </a:p>
          <a:p>
            <a:pPr>
              <a:defRPr/>
            </a:pPr>
            <a:r>
              <a:rPr lang="en-US" dirty="0"/>
              <a:t>Automating these changes saves developers significant effort during software </a:t>
            </a:r>
            <a:r>
              <a:rPr lang="en-US" b="1" dirty="0" err="1"/>
              <a:t>maintainance</a:t>
            </a:r>
            <a:r>
              <a:rPr lang="en-US" dirty="0"/>
              <a:t>.</a:t>
            </a:r>
          </a:p>
          <a:p>
            <a:endParaRPr lang="en-US" dirty="0"/>
          </a:p>
        </p:txBody>
      </p:sp>
      <p:sp>
        <p:nvSpPr>
          <p:cNvPr id="4" name="Slide Number Placeholder 3">
            <a:extLst>
              <a:ext uri="{FF2B5EF4-FFF2-40B4-BE49-F238E27FC236}">
                <a16:creationId xmlns:a16="http://schemas.microsoft.com/office/drawing/2014/main" id="{08588896-BAAF-EC17-5A99-0D1656DBBFAF}"/>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CFE3EEB-D28C-C14E-BA43-EAB47D74A00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8457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91725b7c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1725b7c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Modern IDEs, such as JetBrains’ IntelliJ IDEA, automate several parts of the Move Method refactoring lifecycle. However, this is a semi-automated process, in which the developer has to manually determine which method is out of place, and which target class is a better suitable home for such misplaced method.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A4DD185C-D813-34AA-1B62-B0FCD32037C2}"/>
            </a:ext>
          </a:extLst>
        </p:cNvPr>
        <p:cNvGrpSpPr/>
        <p:nvPr/>
      </p:nvGrpSpPr>
      <p:grpSpPr>
        <a:xfrm>
          <a:off x="0" y="0"/>
          <a:ext cx="0" cy="0"/>
          <a:chOff x="0" y="0"/>
          <a:chExt cx="0" cy="0"/>
        </a:xfrm>
      </p:grpSpPr>
      <p:sp>
        <p:nvSpPr>
          <p:cNvPr id="80" name="Google Shape;80;g291725b7c2e_0_0:notes">
            <a:extLst>
              <a:ext uri="{FF2B5EF4-FFF2-40B4-BE49-F238E27FC236}">
                <a16:creationId xmlns:a16="http://schemas.microsoft.com/office/drawing/2014/main" id="{E77A9448-77E1-8CE6-70F4-A0E116DC74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1725b7c2e_0_0:notes">
            <a:extLst>
              <a:ext uri="{FF2B5EF4-FFF2-40B4-BE49-F238E27FC236}">
                <a16:creationId xmlns:a16="http://schemas.microsoft.com/office/drawing/2014/main" id="{7EA58970-36B0-4FE5-99FE-6D4166D843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The research community has been quite active in the </a:t>
            </a:r>
            <a:r>
              <a:rPr lang="en-US" b="1" dirty="0" err="1"/>
              <a:t>movemethod</a:t>
            </a:r>
            <a:r>
              <a:rPr lang="en-US" b="1" dirty="0"/>
              <a:t> recommendation.</a:t>
            </a:r>
          </a:p>
          <a:p>
            <a:r>
              <a:rPr lang="en-US" b="1" dirty="0"/>
              <a:t>Static analysis</a:t>
            </a:r>
            <a:r>
              <a:rPr lang="en-US" dirty="0"/>
              <a:t> tools (e.g., JMOVE): rely on thresholds, don’t scale, take hours.</a:t>
            </a:r>
          </a:p>
          <a:p>
            <a:r>
              <a:rPr lang="en-US" b="1" dirty="0"/>
              <a:t>ML/DL tools</a:t>
            </a:r>
            <a:r>
              <a:rPr lang="en-US" dirty="0"/>
              <a:t> (e.g., FETRUTH, HMOVE): require retraining, treat it as classification, overwhelm </a:t>
            </a:r>
            <a:r>
              <a:rPr lang="en-US" dirty="0" err="1"/>
              <a:t>devs</a:t>
            </a:r>
            <a:r>
              <a:rPr lang="en-US" dirty="0"/>
              <a:t> with dozens of noisy recommendations.</a:t>
            </a:r>
          </a:p>
          <a:p>
            <a:endParaRPr lang="en-US" dirty="0">
              <a:solidFill>
                <a:srgbClr val="000000"/>
              </a:solidFill>
              <a:effectLst/>
              <a:latin typeface="Helvetica" pitchFamily="2" charset="0"/>
            </a:endParaRPr>
          </a:p>
          <a:p>
            <a:r>
              <a:rPr lang="en-US" dirty="0">
                <a:solidFill>
                  <a:srgbClr val="000000"/>
                </a:solidFill>
                <a:effectLst/>
                <a:latin typeface="Helvetica"/>
                <a:cs typeface="Helvetica"/>
              </a:rPr>
              <a:t>CLICK: because these approaches all work based on optimizing software quality metrics, they tend to generate </a:t>
            </a:r>
            <a:r>
              <a:rPr lang="en-US" dirty="0">
                <a:latin typeface="Helvetica"/>
                <a:cs typeface="Helvetica"/>
              </a:rPr>
              <a:t>recommendations</a:t>
            </a:r>
            <a:r>
              <a:rPr lang="en-US" dirty="0">
                <a:solidFill>
                  <a:srgbClr val="000000"/>
                </a:solidFill>
                <a:effectLst/>
                <a:latin typeface="Helvetica"/>
                <a:cs typeface="Helvetica"/>
              </a:rPr>
              <a:t> that do not align with how developers refactor code.</a:t>
            </a:r>
            <a:endParaRPr lang="en-US" dirty="0">
              <a:solidFill>
                <a:srgbClr val="000000"/>
              </a:solidFill>
              <a:effectLst/>
              <a:latin typeface="Helvetica" pitchFamily="2" charset="0"/>
            </a:endParaRPr>
          </a:p>
          <a:p>
            <a:r>
              <a:rPr lang="en-US" b="1" dirty="0"/>
              <a:t>LLMs bring </a:t>
            </a:r>
            <a:r>
              <a:rPr lang="en-US" dirty="0"/>
              <a:t>new hope — as they capture semantic misfits and better align with developer intuition. We </a:t>
            </a:r>
            <a:r>
              <a:rPr lang="en-US" dirty="0">
                <a:solidFill>
                  <a:srgbClr val="000000"/>
                </a:solidFill>
                <a:effectLst/>
                <a:latin typeface="Helvetica"/>
                <a:cs typeface="Helvetica"/>
              </a:rPr>
              <a:t>hypothesize that, due to their extensive pre-training on billions of methods and their reliance on the naturalness of code.</a:t>
            </a:r>
            <a:endParaRPr lang="en-US" dirty="0"/>
          </a:p>
          <a:p>
            <a:endParaRPr lang="en-US" dirty="0">
              <a:latin typeface="Helvetica"/>
              <a:cs typeface="Helvetica"/>
            </a:endParaRPr>
          </a:p>
          <a:p>
            <a:r>
              <a:rPr lang="en-US" dirty="0">
                <a:latin typeface="Helvetica"/>
                <a:cs typeface="Helvetica"/>
              </a:rPr>
              <a:t>===</a:t>
            </a:r>
          </a:p>
          <a:p>
            <a:r>
              <a:rPr lang="en-US" dirty="0">
                <a:solidFill>
                  <a:srgbClr val="000000"/>
                </a:solidFill>
                <a:effectLst/>
                <a:latin typeface="Helvetica"/>
                <a:cs typeface="Helvetica"/>
              </a:rPr>
              <a:t>We, LLMs can generate an abundance of MOVEMETHOD recommendations. We also expect LLM recommendations to better align with expert practices</a:t>
            </a:r>
            <a:endParaRPr lang="en-US" dirty="0"/>
          </a:p>
          <a:p>
            <a:endParaRPr dirty="0">
              <a:solidFill>
                <a:schemeClr val="dk1"/>
              </a:solidFill>
            </a:endParaRPr>
          </a:p>
        </p:txBody>
      </p:sp>
    </p:spTree>
    <p:extLst>
      <p:ext uri="{BB962C8B-B14F-4D97-AF65-F5344CB8AC3E}">
        <p14:creationId xmlns:p14="http://schemas.microsoft.com/office/powerpoint/2010/main" val="260322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1DD83-8A9D-C5CE-7E64-E1412BD57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2C9A5-2B89-EEF5-D6FF-DEA5E8F1B5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7579AE4-BA87-D669-4D3E-C8DD838CFD2A}"/>
              </a:ext>
            </a:extLst>
          </p:cNvPr>
          <p:cNvSpPr>
            <a:spLocks noGrp="1"/>
          </p:cNvSpPr>
          <p:nvPr>
            <p:ph type="body" idx="1"/>
          </p:nvPr>
        </p:nvSpPr>
        <p:spPr/>
        <p:txBody>
          <a:bodyPr/>
          <a:lstStyle/>
          <a:p>
            <a:r>
              <a:rPr lang="en-US"/>
              <a:t>Let’s revisit our motivating example using various tools to perform the </a:t>
            </a:r>
            <a:r>
              <a:rPr lang="en-US" err="1"/>
              <a:t>moveMethod</a:t>
            </a:r>
            <a:r>
              <a:rPr lang="en-US"/>
              <a:t>.</a:t>
            </a:r>
          </a:p>
          <a:p>
            <a:r>
              <a:rPr lang="en-US"/>
              <a:t>CLICK&gt; First we asked </a:t>
            </a:r>
            <a:r>
              <a:rPr lang="en-US" err="1"/>
              <a:t>HMove</a:t>
            </a:r>
            <a:r>
              <a:rPr lang="en-US"/>
              <a:t> (the previous SOTA) for MM recommendations, and it suggested these two methods, but unfortunately they were not the ones moved by the developers.</a:t>
            </a:r>
          </a:p>
          <a:p>
            <a:r>
              <a:rPr lang="en-US"/>
              <a:t>CLICK&gt; Next, we asked </a:t>
            </a:r>
            <a:r>
              <a:rPr lang="en-US" err="1"/>
              <a:t>JMove</a:t>
            </a:r>
            <a:r>
              <a:rPr lang="en-US"/>
              <a:t> (a static analysis tool), and it produced no suggestions for this class.</a:t>
            </a:r>
          </a:p>
          <a:p>
            <a:endParaRPr lang="en-US"/>
          </a:p>
          <a:p>
            <a:r>
              <a:rPr lang="en-US"/>
              <a:t>Both </a:t>
            </a:r>
            <a:r>
              <a:rPr lang="en-US" err="1"/>
              <a:t>Hmove</a:t>
            </a:r>
            <a:r>
              <a:rPr lang="en-US"/>
              <a:t> and </a:t>
            </a:r>
            <a:r>
              <a:rPr lang="en-US" err="1"/>
              <a:t>Jmove</a:t>
            </a:r>
            <a:r>
              <a:rPr lang="en-US"/>
              <a:t> analyze the whole project to compute dependencies, thus they ran for several hours, which indicates another drawback of prior works.</a:t>
            </a:r>
          </a:p>
          <a:p>
            <a:endParaRPr lang="en-US"/>
          </a:p>
          <a:p>
            <a:r>
              <a:rPr lang="en-US"/>
              <a:t>Next, we asked the LLM for MM recommendations. It suggested several methods to move. </a:t>
            </a:r>
          </a:p>
          <a:p>
            <a:r>
              <a:rPr lang="en-US"/>
              <a:t>Amazingly, it also suggested moving </a:t>
            </a:r>
            <a:r>
              <a:rPr lang="en-US" err="1"/>
              <a:t>resolvePolicy</a:t>
            </a:r>
            <a:r>
              <a:rPr lang="en-US"/>
              <a:t> method to </a:t>
            </a:r>
            <a:r>
              <a:rPr lang="en-US" err="1"/>
              <a:t>PolicyResolver</a:t>
            </a:r>
            <a:r>
              <a:rPr lang="en-US"/>
              <a:t> class (exactly what the developers did) </a:t>
            </a:r>
          </a:p>
          <a:p>
            <a:r>
              <a:rPr lang="en-US"/>
              <a:t>However,  LLM also hallucinated while picking the target class – it recommended move to classes which do not exist.</a:t>
            </a:r>
          </a:p>
          <a:p>
            <a:r>
              <a:rPr lang="en-US"/>
              <a:t>This motivates our work.</a:t>
            </a:r>
          </a:p>
        </p:txBody>
      </p:sp>
      <p:sp>
        <p:nvSpPr>
          <p:cNvPr id="4" name="Slide Number Placeholder 3">
            <a:extLst>
              <a:ext uri="{FF2B5EF4-FFF2-40B4-BE49-F238E27FC236}">
                <a16:creationId xmlns:a16="http://schemas.microsoft.com/office/drawing/2014/main" id="{A0AB66E5-1F5C-2214-BE40-E9DE6211C2E4}"/>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CFE3EEB-D28C-C14E-BA43-EAB47D74A00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6379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mj-lt"/>
              <a:buAutoNum type="arabicPeriod"/>
            </a:pPr>
            <a:r>
              <a:rPr lang="en-US" b="1"/>
              <a:t>However, there are several challenges we need to solve before we can use LLMs effectively.</a:t>
            </a:r>
          </a:p>
          <a:p>
            <a:pPr algn="l">
              <a:buAutoNum type="arabicPeriod"/>
            </a:pPr>
            <a:r>
              <a:rPr lang="en-US" b="1" i="0" u="none" strike="noStrike">
                <a:solidFill>
                  <a:srgbClr val="000000"/>
                </a:solidFill>
                <a:effectLst/>
              </a:rPr>
              <a:t>Hallucinations</a:t>
            </a:r>
            <a:r>
              <a:rPr lang="en-US" b="0" i="0" u="none" strike="noStrike">
                <a:solidFill>
                  <a:srgbClr val="000000"/>
                </a:solidFill>
                <a:effectLst/>
              </a:rPr>
              <a:t> — invalid or impossible recs dominate. Up to 80% of recommendations are invalid.</a:t>
            </a:r>
            <a:endParaRPr lang="en-US"/>
          </a:p>
          <a:p>
            <a:pPr algn="l">
              <a:buFont typeface="+mj-lt"/>
              <a:buAutoNum type="arabicPeriod"/>
            </a:pPr>
            <a:r>
              <a:rPr lang="en-US" b="1" i="0" u="none" strike="noStrike">
                <a:solidFill>
                  <a:srgbClr val="000000"/>
                </a:solidFill>
                <a:effectLst/>
              </a:rPr>
              <a:t>Context window</a:t>
            </a:r>
            <a:r>
              <a:rPr lang="en-US" b="0" i="0" u="none" strike="noStrike">
                <a:solidFill>
                  <a:srgbClr val="000000"/>
                </a:solidFill>
                <a:effectLst/>
              </a:rPr>
              <a:t> — </a:t>
            </a:r>
            <a:r>
              <a:rPr lang="en-US">
                <a:solidFill>
                  <a:srgbClr val="000000"/>
                </a:solidFill>
                <a:effectLst/>
                <a:latin typeface="Helvetica"/>
                <a:cs typeface="Helvetica"/>
              </a:rPr>
              <a:t>MOVEMETHOD refactoring requires global, project-level reasoning to determine the best target classes where to relocate a misplaced method. However, passing an entire project in the prompt is beyond the limited context window of current LLMs. So we </a:t>
            </a:r>
            <a:r>
              <a:rPr lang="en-US" b="0" i="0" u="none" strike="noStrike">
                <a:solidFill>
                  <a:srgbClr val="000000"/>
                </a:solidFill>
                <a:effectLst/>
              </a:rPr>
              <a:t>can’t feed entire project, even if we could, this would not help as LLMs lose focus.</a:t>
            </a:r>
          </a:p>
          <a:p>
            <a:pPr algn="l">
              <a:buAutoNum type="arabicPeriod"/>
            </a:pPr>
            <a:endParaRPr lang="en-US" b="0" i="0" u="none" strike="noStrike">
              <a:solidFill>
                <a:srgbClr val="000000"/>
              </a:solidFill>
              <a:effectLst/>
            </a:endParaRPr>
          </a:p>
          <a:p>
            <a:pPr>
              <a:buFont typeface="+mj-lt"/>
              <a:buAutoNum type="arabicPeriod"/>
            </a:pPr>
            <a:r>
              <a:rPr lang="en-US" b="1" i="0" u="none" strike="noStrike">
                <a:solidFill>
                  <a:srgbClr val="000000"/>
                </a:solidFill>
                <a:effectLst/>
              </a:rPr>
              <a:t>Workflow fit</a:t>
            </a:r>
            <a:r>
              <a:rPr lang="en-US" b="0" i="0" u="none" strike="noStrike">
                <a:solidFill>
                  <a:srgbClr val="000000"/>
                </a:solidFill>
                <a:effectLst/>
              </a:rPr>
              <a:t> — </a:t>
            </a:r>
            <a:r>
              <a:rPr lang="en-US"/>
              <a:t>practical needs: tools</a:t>
            </a:r>
            <a:r>
              <a:rPr lang="en-US" b="0" i="0" u="none" strike="noStrike">
                <a:solidFill>
                  <a:srgbClr val="000000"/>
                </a:solidFill>
                <a:effectLst/>
              </a:rPr>
              <a:t> must be fast, lightweight, and IDE-integrated</a:t>
            </a:r>
            <a:r>
              <a:rPr lang="en-US"/>
              <a:t>, and must not overwhelm developers with too many false positives.</a:t>
            </a:r>
            <a:endParaRPr lang="en-US" b="0" i="0" u="none" strike="noStrike">
              <a:solidFill>
                <a:srgbClr val="000000"/>
              </a:solidFill>
              <a:effectLst/>
            </a:endParaRPr>
          </a:p>
        </p:txBody>
      </p:sp>
    </p:spTree>
    <p:extLst>
      <p:ext uri="{BB962C8B-B14F-4D97-AF65-F5344CB8AC3E}">
        <p14:creationId xmlns:p14="http://schemas.microsoft.com/office/powerpoint/2010/main" val="248321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F2237-28C1-3E07-2E64-32188641C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071F8-EC9D-BD40-FA4D-37BD5E8AB8E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044DDC-A26E-2847-68A2-98BD036E1B0E}"/>
              </a:ext>
            </a:extLst>
          </p:cNvPr>
          <p:cNvSpPr>
            <a:spLocks noGrp="1"/>
          </p:cNvSpPr>
          <p:nvPr>
            <p:ph type="body" idx="1"/>
          </p:nvPr>
        </p:nvSpPr>
        <p:spPr/>
        <p:txBody>
          <a:bodyPr/>
          <a:lstStyle/>
          <a:p>
            <a:r>
              <a:rPr lang="en-US"/>
              <a:t>Combine </a:t>
            </a:r>
            <a:r>
              <a:rPr lang="en-US" b="1"/>
              <a:t>LLM creativity</a:t>
            </a:r>
            <a:r>
              <a:rPr lang="en-US"/>
              <a:t> with </a:t>
            </a:r>
            <a:r>
              <a:rPr lang="en-US" b="1"/>
              <a:t>IDE rigor</a:t>
            </a:r>
            <a:r>
              <a:rPr lang="en-US"/>
              <a:t>: science + art.</a:t>
            </a:r>
          </a:p>
          <a:p>
            <a:r>
              <a:rPr lang="en-US">
                <a:solidFill>
                  <a:srgbClr val="000000"/>
                </a:solidFill>
                <a:effectLst/>
                <a:latin typeface="Helvetica"/>
                <a:cs typeface="Helvetica"/>
              </a:rPr>
              <a:t>We discovered novel ways to automatically eliminate LLM hallucinations, by complementing LLM reasoning (i.e., the creative, non-deterministic</a:t>
            </a:r>
            <a:r>
              <a:rPr lang="en-US">
                <a:latin typeface="Helvetica"/>
                <a:cs typeface="Helvetica"/>
              </a:rPr>
              <a:t>)</a:t>
            </a:r>
            <a:r>
              <a:rPr lang="en-US">
                <a:solidFill>
                  <a:srgbClr val="000000"/>
                </a:solidFill>
                <a:effectLst/>
                <a:latin typeface="Helvetica"/>
                <a:cs typeface="Helvetica"/>
              </a:rPr>
              <a:t> with static analysis embedded in the IDE (i.e., the rigorous, deterministic, scientific part).</a:t>
            </a:r>
          </a:p>
          <a:p>
            <a:endParaRPr lang="en-US"/>
          </a:p>
          <a:p>
            <a:r>
              <a:rPr lang="en-US"/>
              <a:t>Use </a:t>
            </a:r>
            <a:r>
              <a:rPr lang="en-US" b="1"/>
              <a:t>semantic embeddings</a:t>
            </a:r>
            <a:r>
              <a:rPr lang="en-US"/>
              <a:t> + </a:t>
            </a:r>
            <a:r>
              <a:rPr lang="en-US" b="1"/>
              <a:t>refactoring-aware RAG</a:t>
            </a:r>
            <a:r>
              <a:rPr lang="en-US"/>
              <a:t> to narrow context of the search space.</a:t>
            </a:r>
          </a:p>
          <a:p>
            <a:endParaRPr lang="en-US"/>
          </a:p>
          <a:p>
            <a:r>
              <a:rPr lang="en-US"/>
              <a:t>For a practical user experience, we present </a:t>
            </a:r>
            <a:r>
              <a:rPr lang="en-US" err="1"/>
              <a:t>devs</a:t>
            </a:r>
            <a:r>
              <a:rPr lang="en-US"/>
              <a:t> with just a few </a:t>
            </a:r>
            <a:r>
              <a:rPr lang="en-US" b="1"/>
              <a:t>high-quality, actionable suggestions</a:t>
            </a:r>
            <a:r>
              <a:rPr lang="en-US"/>
              <a:t> (≤3/class) that are guaranteed to execute correctly with the IDE.</a:t>
            </a:r>
          </a:p>
          <a:p>
            <a:r>
              <a:rPr lang="en-US" b="0" i="0" u="none" strike="noStrike">
                <a:solidFill>
                  <a:srgbClr val="000000"/>
                </a:solidFill>
                <a:effectLst/>
                <a:latin typeface="-webkit-standard"/>
              </a:rPr>
              <a:t>We implemented these ideas MM-ASSIST is an </a:t>
            </a:r>
            <a:r>
              <a:rPr lang="en-US" b="1" i="0" u="none" strike="noStrike">
                <a:solidFill>
                  <a:srgbClr val="000000"/>
                </a:solidFill>
                <a:effectLst/>
              </a:rPr>
              <a:t>IntelliJ plugin</a:t>
            </a:r>
            <a:r>
              <a:rPr lang="en-US" b="0" i="0" u="none" strike="noStrike">
                <a:solidFill>
                  <a:srgbClr val="000000"/>
                </a:solidFill>
                <a:effectLst/>
                <a:latin typeface="-webkit-standard"/>
              </a:rPr>
              <a:t> that automates the entire Move Method lifecycle.</a:t>
            </a:r>
            <a:endParaRPr lang="en-US"/>
          </a:p>
        </p:txBody>
      </p:sp>
    </p:spTree>
    <p:extLst>
      <p:ext uri="{BB962C8B-B14F-4D97-AF65-F5344CB8AC3E}">
        <p14:creationId xmlns:p14="http://schemas.microsoft.com/office/powerpoint/2010/main" val="176566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Pipeline: preconditions → embeddings → LLM critique &amp; ranking → semantic RAG → IDE executes safely.</a:t>
            </a:r>
          </a:p>
          <a:p>
            <a:r>
              <a:rPr lang="en-US"/>
              <a:t>Key: synergistically combines </a:t>
            </a:r>
            <a:r>
              <a:rPr lang="en-US" b="1"/>
              <a:t>LLM, IDE, embeddings, and static analysis</a:t>
            </a:r>
            <a:r>
              <a:rPr lang="en-US"/>
              <a:t>.</a:t>
            </a:r>
          </a:p>
          <a:p>
            <a:r>
              <a:rPr lang="en-US"/>
              <a:t>Developers stay in control, approving only what they trust.</a:t>
            </a:r>
          </a:p>
          <a:p>
            <a:endParaRPr lang="en-US"/>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CFE3EEB-D28C-C14E-BA43-EAB47D74A00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28451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9. Text and header">
  <p:cSld name="CUSTOM_7">
    <p:spTree>
      <p:nvGrpSpPr>
        <p:cNvPr id="1" name="Shape 19"/>
        <p:cNvGrpSpPr/>
        <p:nvPr/>
      </p:nvGrpSpPr>
      <p:grpSpPr>
        <a:xfrm>
          <a:off x="0" y="0"/>
          <a:ext cx="0" cy="0"/>
          <a:chOff x="0" y="0"/>
          <a:chExt cx="0" cy="0"/>
        </a:xfrm>
      </p:grpSpPr>
      <p:sp>
        <p:nvSpPr>
          <p:cNvPr id="20" name="Google Shape;20;p36"/>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21" name="Google Shape;21;p36"/>
          <p:cNvSpPr txBox="1">
            <a:spLocks noGrp="1"/>
          </p:cNvSpPr>
          <p:nvPr>
            <p:ph type="body" idx="1"/>
          </p:nvPr>
        </p:nvSpPr>
        <p:spPr>
          <a:xfrm>
            <a:off x="1097267" y="4998720"/>
            <a:ext cx="22210200" cy="638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22" name="Google Shape;22;p36"/>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 Numbered list">
  <p:cSld name="CUSTOM_9">
    <p:spTree>
      <p:nvGrpSpPr>
        <p:cNvPr id="1" name="Shape 62"/>
        <p:cNvGrpSpPr/>
        <p:nvPr/>
      </p:nvGrpSpPr>
      <p:grpSpPr>
        <a:xfrm>
          <a:off x="0" y="0"/>
          <a:ext cx="0" cy="0"/>
          <a:chOff x="0" y="0"/>
          <a:chExt cx="0" cy="0"/>
        </a:xfrm>
      </p:grpSpPr>
      <p:sp>
        <p:nvSpPr>
          <p:cNvPr id="63" name="Google Shape;63;p5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4" name="Google Shape;64;p58"/>
          <p:cNvSpPr txBox="1">
            <a:spLocks noGrp="1"/>
          </p:cNvSpPr>
          <p:nvPr>
            <p:ph type="body" idx="1"/>
          </p:nvPr>
        </p:nvSpPr>
        <p:spPr>
          <a:xfrm>
            <a:off x="1097267" y="4998733"/>
            <a:ext cx="22210200" cy="6339900"/>
          </a:xfrm>
          <a:prstGeom prst="rect">
            <a:avLst/>
          </a:prstGeom>
          <a:noFill/>
          <a:ln>
            <a:noFill/>
          </a:ln>
        </p:spPr>
        <p:txBody>
          <a:bodyPr spcFirstLastPara="1" wrap="square" lIns="365675"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5" name="Google Shape;65;p58"/>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3. Two columns with text">
  <p:cSld name="CUSTOM_10">
    <p:spTree>
      <p:nvGrpSpPr>
        <p:cNvPr id="1" name="Shape 66"/>
        <p:cNvGrpSpPr/>
        <p:nvPr/>
      </p:nvGrpSpPr>
      <p:grpSpPr>
        <a:xfrm>
          <a:off x="0" y="0"/>
          <a:ext cx="0" cy="0"/>
          <a:chOff x="0" y="0"/>
          <a:chExt cx="0" cy="0"/>
        </a:xfrm>
      </p:grpSpPr>
      <p:sp>
        <p:nvSpPr>
          <p:cNvPr id="67" name="Google Shape;67;p5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8" name="Google Shape;68;p59"/>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9" name="Google Shape;69;p59"/>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0" name="Google Shape;70;p59"/>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4. Two columns with a bulleted list">
  <p:cSld name="CUSTOM_11">
    <p:spTree>
      <p:nvGrpSpPr>
        <p:cNvPr id="1" name="Shape 71"/>
        <p:cNvGrpSpPr/>
        <p:nvPr/>
      </p:nvGrpSpPr>
      <p:grpSpPr>
        <a:xfrm>
          <a:off x="0" y="0"/>
          <a:ext cx="0" cy="0"/>
          <a:chOff x="0" y="0"/>
          <a:chExt cx="0" cy="0"/>
        </a:xfrm>
      </p:grpSpPr>
      <p:sp>
        <p:nvSpPr>
          <p:cNvPr id="72" name="Google Shape;72;p60"/>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3" name="Google Shape;73;p60"/>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4" name="Google Shape;74;p60"/>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5" name="Google Shape;75;p60"/>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5. Two columns with headers">
  <p:cSld name="CUSTOM_12">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8" name="Google Shape;78;p61"/>
          <p:cNvSpPr txBox="1">
            <a:spLocks noGrp="1"/>
          </p:cNvSpPr>
          <p:nvPr>
            <p:ph type="body" idx="1"/>
          </p:nvPr>
        </p:nvSpPr>
        <p:spPr>
          <a:xfrm>
            <a:off x="1097281"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79" name="Google Shape;79;p61"/>
          <p:cNvSpPr txBox="1">
            <a:spLocks noGrp="1"/>
          </p:cNvSpPr>
          <p:nvPr>
            <p:ph type="body" idx="2"/>
          </p:nvPr>
        </p:nvSpPr>
        <p:spPr>
          <a:xfrm>
            <a:off x="12456548"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80" name="Google Shape;80;p61"/>
          <p:cNvSpPr txBox="1">
            <a:spLocks noGrp="1"/>
          </p:cNvSpPr>
          <p:nvPr>
            <p:ph type="body" idx="3"/>
          </p:nvPr>
        </p:nvSpPr>
        <p:spPr>
          <a:xfrm>
            <a:off x="1097267"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1" name="Google Shape;81;p61"/>
          <p:cNvSpPr txBox="1">
            <a:spLocks noGrp="1"/>
          </p:cNvSpPr>
          <p:nvPr>
            <p:ph type="body" idx="4"/>
          </p:nvPr>
        </p:nvSpPr>
        <p:spPr>
          <a:xfrm>
            <a:off x="12456533"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2" name="Google Shape;82;p61"/>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6. Two columns with icons">
  <p:cSld name="CUSTOM_13">
    <p:spTree>
      <p:nvGrpSpPr>
        <p:cNvPr id="1" name="Shape 83"/>
        <p:cNvGrpSpPr/>
        <p:nvPr/>
      </p:nvGrpSpPr>
      <p:grpSpPr>
        <a:xfrm>
          <a:off x="0" y="0"/>
          <a:ext cx="0" cy="0"/>
          <a:chOff x="0" y="0"/>
          <a:chExt cx="0" cy="0"/>
        </a:xfrm>
      </p:grpSpPr>
      <p:sp>
        <p:nvSpPr>
          <p:cNvPr id="84" name="Google Shape;84;p62"/>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85" name="Google Shape;85;p62"/>
          <p:cNvSpPr txBox="1">
            <a:spLocks noGrp="1"/>
          </p:cNvSpPr>
          <p:nvPr>
            <p:ph type="body" idx="1"/>
          </p:nvPr>
        </p:nvSpPr>
        <p:spPr>
          <a:xfrm>
            <a:off x="1076567"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6" name="Google Shape;86;p62"/>
          <p:cNvSpPr txBox="1">
            <a:spLocks noGrp="1"/>
          </p:cNvSpPr>
          <p:nvPr>
            <p:ph type="body" idx="2"/>
          </p:nvPr>
        </p:nvSpPr>
        <p:spPr>
          <a:xfrm>
            <a:off x="12435833"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7" name="Google Shape;87;p62"/>
          <p:cNvSpPr>
            <a:spLocks noGrp="1"/>
          </p:cNvSpPr>
          <p:nvPr>
            <p:ph type="pic" idx="3"/>
          </p:nvPr>
        </p:nvSpPr>
        <p:spPr>
          <a:xfrm>
            <a:off x="1076567" y="5300667"/>
            <a:ext cx="2233500" cy="2233500"/>
          </a:xfrm>
          <a:prstGeom prst="rect">
            <a:avLst/>
          </a:prstGeom>
          <a:noFill/>
          <a:ln>
            <a:noFill/>
          </a:ln>
        </p:spPr>
      </p:sp>
      <p:sp>
        <p:nvSpPr>
          <p:cNvPr id="88" name="Google Shape;88;p62"/>
          <p:cNvSpPr>
            <a:spLocks noGrp="1"/>
          </p:cNvSpPr>
          <p:nvPr>
            <p:ph type="pic" idx="4"/>
          </p:nvPr>
        </p:nvSpPr>
        <p:spPr>
          <a:xfrm>
            <a:off x="12435833" y="5300667"/>
            <a:ext cx="2233500" cy="2233500"/>
          </a:xfrm>
          <a:prstGeom prst="rect">
            <a:avLst/>
          </a:prstGeom>
          <a:noFill/>
          <a:ln>
            <a:noFill/>
          </a:ln>
        </p:spPr>
      </p:sp>
      <p:sp>
        <p:nvSpPr>
          <p:cNvPr id="89" name="Google Shape;89;p62"/>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7. Two columns with icons and headers">
  <p:cSld name="CUSTOM_13_1">
    <p:spTree>
      <p:nvGrpSpPr>
        <p:cNvPr id="1" name="Shape 90"/>
        <p:cNvGrpSpPr/>
        <p:nvPr/>
      </p:nvGrpSpPr>
      <p:grpSpPr>
        <a:xfrm>
          <a:off x="0" y="0"/>
          <a:ext cx="0" cy="0"/>
          <a:chOff x="0" y="0"/>
          <a:chExt cx="0" cy="0"/>
        </a:xfrm>
      </p:grpSpPr>
      <p:sp>
        <p:nvSpPr>
          <p:cNvPr id="91" name="Google Shape;91;p63"/>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92" name="Google Shape;92;p63"/>
          <p:cNvSpPr>
            <a:spLocks noGrp="1"/>
          </p:cNvSpPr>
          <p:nvPr>
            <p:ph type="pic" idx="2"/>
          </p:nvPr>
        </p:nvSpPr>
        <p:spPr>
          <a:xfrm>
            <a:off x="1076567" y="5300667"/>
            <a:ext cx="2233500" cy="2233500"/>
          </a:xfrm>
          <a:prstGeom prst="rect">
            <a:avLst/>
          </a:prstGeom>
          <a:noFill/>
          <a:ln>
            <a:noFill/>
          </a:ln>
        </p:spPr>
      </p:sp>
      <p:sp>
        <p:nvSpPr>
          <p:cNvPr id="93" name="Google Shape;93;p63"/>
          <p:cNvSpPr>
            <a:spLocks noGrp="1"/>
          </p:cNvSpPr>
          <p:nvPr>
            <p:ph type="pic" idx="3"/>
          </p:nvPr>
        </p:nvSpPr>
        <p:spPr>
          <a:xfrm>
            <a:off x="12435833" y="5300667"/>
            <a:ext cx="2233500" cy="2233500"/>
          </a:xfrm>
          <a:prstGeom prst="rect">
            <a:avLst/>
          </a:prstGeom>
          <a:noFill/>
          <a:ln>
            <a:noFill/>
          </a:ln>
        </p:spPr>
      </p:sp>
      <p:sp>
        <p:nvSpPr>
          <p:cNvPr id="94" name="Google Shape;94;p63"/>
          <p:cNvSpPr txBox="1">
            <a:spLocks noGrp="1"/>
          </p:cNvSpPr>
          <p:nvPr>
            <p:ph type="body" idx="1"/>
          </p:nvPr>
        </p:nvSpPr>
        <p:spPr>
          <a:xfrm>
            <a:off x="1076567"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5" name="Google Shape;95;p63"/>
          <p:cNvSpPr txBox="1">
            <a:spLocks noGrp="1"/>
          </p:cNvSpPr>
          <p:nvPr>
            <p:ph type="body" idx="4"/>
          </p:nvPr>
        </p:nvSpPr>
        <p:spPr>
          <a:xfrm>
            <a:off x="12435833"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6" name="Google Shape;96;p63"/>
          <p:cNvSpPr txBox="1">
            <a:spLocks noGrp="1"/>
          </p:cNvSpPr>
          <p:nvPr>
            <p:ph type="body" idx="5"/>
          </p:nvPr>
        </p:nvSpPr>
        <p:spPr>
          <a:xfrm>
            <a:off x="1076567"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7" name="Google Shape;97;p63"/>
          <p:cNvSpPr txBox="1">
            <a:spLocks noGrp="1"/>
          </p:cNvSpPr>
          <p:nvPr>
            <p:ph type="body" idx="6"/>
          </p:nvPr>
        </p:nvSpPr>
        <p:spPr>
          <a:xfrm>
            <a:off x="12435833"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8" name="Google Shape;98;p63"/>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8. Three columns with text">
  <p:cSld name="CUSTOM_14">
    <p:spTree>
      <p:nvGrpSpPr>
        <p:cNvPr id="1" name="Shape 99"/>
        <p:cNvGrpSpPr/>
        <p:nvPr/>
      </p:nvGrpSpPr>
      <p:grpSpPr>
        <a:xfrm>
          <a:off x="0" y="0"/>
          <a:ext cx="0" cy="0"/>
          <a:chOff x="0" y="0"/>
          <a:chExt cx="0" cy="0"/>
        </a:xfrm>
      </p:grpSpPr>
      <p:sp>
        <p:nvSpPr>
          <p:cNvPr id="100" name="Google Shape;100;p64"/>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1" name="Google Shape;101;p64"/>
          <p:cNvSpPr txBox="1">
            <a:spLocks noGrp="1"/>
          </p:cNvSpPr>
          <p:nvPr>
            <p:ph type="body" idx="1"/>
          </p:nvPr>
        </p:nvSpPr>
        <p:spPr>
          <a:xfrm>
            <a:off x="1097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2" name="Google Shape;102;p64"/>
          <p:cNvSpPr txBox="1">
            <a:spLocks noGrp="1"/>
          </p:cNvSpPr>
          <p:nvPr>
            <p:ph type="body" idx="2"/>
          </p:nvPr>
        </p:nvSpPr>
        <p:spPr>
          <a:xfrm>
            <a:off x="8656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3" name="Google Shape;103;p64"/>
          <p:cNvSpPr txBox="1">
            <a:spLocks noGrp="1"/>
          </p:cNvSpPr>
          <p:nvPr>
            <p:ph type="body" idx="3"/>
          </p:nvPr>
        </p:nvSpPr>
        <p:spPr>
          <a:xfrm>
            <a:off x="162360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4" name="Google Shape;104;p64"/>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9. Three columns with a bulleted list">
  <p:cSld name="CUSTOM_14_1">
    <p:spTree>
      <p:nvGrpSpPr>
        <p:cNvPr id="1" name="Shape 105"/>
        <p:cNvGrpSpPr/>
        <p:nvPr/>
      </p:nvGrpSpPr>
      <p:grpSpPr>
        <a:xfrm>
          <a:off x="0" y="0"/>
          <a:ext cx="0" cy="0"/>
          <a:chOff x="0" y="0"/>
          <a:chExt cx="0" cy="0"/>
        </a:xfrm>
      </p:grpSpPr>
      <p:sp>
        <p:nvSpPr>
          <p:cNvPr id="106" name="Google Shape;106;p65"/>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7" name="Google Shape;107;p65"/>
          <p:cNvSpPr txBox="1">
            <a:spLocks noGrp="1"/>
          </p:cNvSpPr>
          <p:nvPr>
            <p:ph type="body" idx="1"/>
          </p:nvPr>
        </p:nvSpPr>
        <p:spPr>
          <a:xfrm>
            <a:off x="1097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8" name="Google Shape;108;p65"/>
          <p:cNvSpPr txBox="1">
            <a:spLocks noGrp="1"/>
          </p:cNvSpPr>
          <p:nvPr>
            <p:ph type="body" idx="2"/>
          </p:nvPr>
        </p:nvSpPr>
        <p:spPr>
          <a:xfrm>
            <a:off x="8656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9" name="Google Shape;109;p65"/>
          <p:cNvSpPr txBox="1">
            <a:spLocks noGrp="1"/>
          </p:cNvSpPr>
          <p:nvPr>
            <p:ph type="body" idx="3"/>
          </p:nvPr>
        </p:nvSpPr>
        <p:spPr>
          <a:xfrm>
            <a:off x="162360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0" name="Google Shape;110;p65"/>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0. Three columns with headers">
  <p:cSld name="CUSTOM_15">
    <p:spTree>
      <p:nvGrpSpPr>
        <p:cNvPr id="1" name="Shape 111"/>
        <p:cNvGrpSpPr/>
        <p:nvPr/>
      </p:nvGrpSpPr>
      <p:grpSpPr>
        <a:xfrm>
          <a:off x="0" y="0"/>
          <a:ext cx="0" cy="0"/>
          <a:chOff x="0" y="0"/>
          <a:chExt cx="0" cy="0"/>
        </a:xfrm>
      </p:grpSpPr>
      <p:sp>
        <p:nvSpPr>
          <p:cNvPr id="112" name="Google Shape;112;p66"/>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13" name="Google Shape;113;p66"/>
          <p:cNvSpPr txBox="1">
            <a:spLocks noGrp="1"/>
          </p:cNvSpPr>
          <p:nvPr>
            <p:ph type="body" idx="1"/>
          </p:nvPr>
        </p:nvSpPr>
        <p:spPr>
          <a:xfrm>
            <a:off x="10972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4" name="Google Shape;114;p66"/>
          <p:cNvSpPr txBox="1">
            <a:spLocks noGrp="1"/>
          </p:cNvSpPr>
          <p:nvPr>
            <p:ph type="body" idx="2"/>
          </p:nvPr>
        </p:nvSpPr>
        <p:spPr>
          <a:xfrm>
            <a:off x="10972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5" name="Google Shape;115;p66"/>
          <p:cNvSpPr txBox="1">
            <a:spLocks noGrp="1"/>
          </p:cNvSpPr>
          <p:nvPr>
            <p:ph type="body" idx="3"/>
          </p:nvPr>
        </p:nvSpPr>
        <p:spPr>
          <a:xfrm>
            <a:off x="8683195"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6" name="Google Shape;116;p66"/>
          <p:cNvSpPr txBox="1">
            <a:spLocks noGrp="1"/>
          </p:cNvSpPr>
          <p:nvPr>
            <p:ph type="body" idx="4"/>
          </p:nvPr>
        </p:nvSpPr>
        <p:spPr>
          <a:xfrm>
            <a:off x="8683181"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7" name="Google Shape;117;p66"/>
          <p:cNvSpPr txBox="1">
            <a:spLocks noGrp="1"/>
          </p:cNvSpPr>
          <p:nvPr>
            <p:ph type="body" idx="5"/>
          </p:nvPr>
        </p:nvSpPr>
        <p:spPr>
          <a:xfrm>
            <a:off x="162360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8" name="Google Shape;118;p66"/>
          <p:cNvSpPr txBox="1">
            <a:spLocks noGrp="1"/>
          </p:cNvSpPr>
          <p:nvPr>
            <p:ph type="body" idx="6"/>
          </p:nvPr>
        </p:nvSpPr>
        <p:spPr>
          <a:xfrm>
            <a:off x="162360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9" name="Google Shape;119;p66"/>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1. Three columns with icons">
  <p:cSld name="CUSTOM_16">
    <p:spTree>
      <p:nvGrpSpPr>
        <p:cNvPr id="1" name="Shape 120"/>
        <p:cNvGrpSpPr/>
        <p:nvPr/>
      </p:nvGrpSpPr>
      <p:grpSpPr>
        <a:xfrm>
          <a:off x="0" y="0"/>
          <a:ext cx="0" cy="0"/>
          <a:chOff x="0" y="0"/>
          <a:chExt cx="0" cy="0"/>
        </a:xfrm>
      </p:grpSpPr>
      <p:sp>
        <p:nvSpPr>
          <p:cNvPr id="121" name="Google Shape;121;p6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22" name="Google Shape;122;p67"/>
          <p:cNvSpPr txBox="1">
            <a:spLocks noGrp="1"/>
          </p:cNvSpPr>
          <p:nvPr>
            <p:ph type="body" idx="1"/>
          </p:nvPr>
        </p:nvSpPr>
        <p:spPr>
          <a:xfrm>
            <a:off x="1076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3" name="Google Shape;123;p67"/>
          <p:cNvSpPr>
            <a:spLocks noGrp="1"/>
          </p:cNvSpPr>
          <p:nvPr>
            <p:ph type="pic" idx="2"/>
          </p:nvPr>
        </p:nvSpPr>
        <p:spPr>
          <a:xfrm>
            <a:off x="1076567" y="5300667"/>
            <a:ext cx="2233500" cy="2233500"/>
          </a:xfrm>
          <a:prstGeom prst="rect">
            <a:avLst/>
          </a:prstGeom>
          <a:noFill/>
          <a:ln>
            <a:noFill/>
          </a:ln>
        </p:spPr>
      </p:sp>
      <p:sp>
        <p:nvSpPr>
          <p:cNvPr id="124" name="Google Shape;124;p67"/>
          <p:cNvSpPr txBox="1">
            <a:spLocks noGrp="1"/>
          </p:cNvSpPr>
          <p:nvPr>
            <p:ph type="body" idx="3"/>
          </p:nvPr>
        </p:nvSpPr>
        <p:spPr>
          <a:xfrm>
            <a:off x="8635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5" name="Google Shape;125;p67"/>
          <p:cNvSpPr>
            <a:spLocks noGrp="1"/>
          </p:cNvSpPr>
          <p:nvPr>
            <p:ph type="pic" idx="4"/>
          </p:nvPr>
        </p:nvSpPr>
        <p:spPr>
          <a:xfrm>
            <a:off x="8635567" y="5300667"/>
            <a:ext cx="2233500" cy="2233500"/>
          </a:xfrm>
          <a:prstGeom prst="rect">
            <a:avLst/>
          </a:prstGeom>
          <a:noFill/>
          <a:ln>
            <a:noFill/>
          </a:ln>
        </p:spPr>
      </p:sp>
      <p:sp>
        <p:nvSpPr>
          <p:cNvPr id="126" name="Google Shape;126;p67"/>
          <p:cNvSpPr txBox="1">
            <a:spLocks noGrp="1"/>
          </p:cNvSpPr>
          <p:nvPr>
            <p:ph type="body" idx="5"/>
          </p:nvPr>
        </p:nvSpPr>
        <p:spPr>
          <a:xfrm>
            <a:off x="162153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7" name="Google Shape;127;p67"/>
          <p:cNvSpPr>
            <a:spLocks noGrp="1"/>
          </p:cNvSpPr>
          <p:nvPr>
            <p:ph type="pic" idx="6"/>
          </p:nvPr>
        </p:nvSpPr>
        <p:spPr>
          <a:xfrm>
            <a:off x="16215367" y="5300667"/>
            <a:ext cx="2233500" cy="2233500"/>
          </a:xfrm>
          <a:prstGeom prst="rect">
            <a:avLst/>
          </a:prstGeom>
          <a:noFill/>
          <a:ln>
            <a:noFill/>
          </a:ln>
        </p:spPr>
      </p:sp>
      <p:sp>
        <p:nvSpPr>
          <p:cNvPr id="128" name="Google Shape;128;p67"/>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with a background">
  <p:cSld name="CUSTOM_2_1">
    <p:spTree>
      <p:nvGrpSpPr>
        <p:cNvPr id="1" name="Shape 35"/>
        <p:cNvGrpSpPr/>
        <p:nvPr/>
      </p:nvGrpSpPr>
      <p:grpSpPr>
        <a:xfrm>
          <a:off x="0" y="0"/>
          <a:ext cx="0" cy="0"/>
          <a:chOff x="0" y="0"/>
          <a:chExt cx="0" cy="0"/>
        </a:xfrm>
      </p:grpSpPr>
      <p:sp>
        <p:nvSpPr>
          <p:cNvPr id="36" name="Google Shape;36;p50"/>
          <p:cNvSpPr>
            <a:spLocks noGrp="1"/>
          </p:cNvSpPr>
          <p:nvPr>
            <p:ph type="pic" idx="2"/>
          </p:nvPr>
        </p:nvSpPr>
        <p:spPr>
          <a:xfrm>
            <a:off x="0" y="0"/>
            <a:ext cx="24384000" cy="13716000"/>
          </a:xfrm>
          <a:prstGeom prst="rect">
            <a:avLst/>
          </a:prstGeom>
          <a:noFill/>
          <a:ln>
            <a:noFill/>
          </a:ln>
        </p:spPr>
      </p:sp>
      <p:sp>
        <p:nvSpPr>
          <p:cNvPr id="37" name="Google Shape;37;p50"/>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38" name="Google Shape;38;p50"/>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2. Three columns with icons and headers">
  <p:cSld name="CUSTOM_17">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31" name="Google Shape;131;p68"/>
          <p:cNvSpPr>
            <a:spLocks noGrp="1"/>
          </p:cNvSpPr>
          <p:nvPr>
            <p:ph type="pic" idx="2"/>
          </p:nvPr>
        </p:nvSpPr>
        <p:spPr>
          <a:xfrm>
            <a:off x="1076567" y="5300667"/>
            <a:ext cx="2233500" cy="2233500"/>
          </a:xfrm>
          <a:prstGeom prst="rect">
            <a:avLst/>
          </a:prstGeom>
          <a:noFill/>
          <a:ln>
            <a:noFill/>
          </a:ln>
        </p:spPr>
      </p:sp>
      <p:sp>
        <p:nvSpPr>
          <p:cNvPr id="132" name="Google Shape;132;p68"/>
          <p:cNvSpPr txBox="1">
            <a:spLocks noGrp="1"/>
          </p:cNvSpPr>
          <p:nvPr>
            <p:ph type="body" idx="1"/>
          </p:nvPr>
        </p:nvSpPr>
        <p:spPr>
          <a:xfrm>
            <a:off x="10765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3" name="Google Shape;133;p68"/>
          <p:cNvSpPr txBox="1">
            <a:spLocks noGrp="1"/>
          </p:cNvSpPr>
          <p:nvPr>
            <p:ph type="body" idx="3"/>
          </p:nvPr>
        </p:nvSpPr>
        <p:spPr>
          <a:xfrm>
            <a:off x="10765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4" name="Google Shape;134;p68"/>
          <p:cNvSpPr>
            <a:spLocks noGrp="1"/>
          </p:cNvSpPr>
          <p:nvPr>
            <p:ph type="pic" idx="4"/>
          </p:nvPr>
        </p:nvSpPr>
        <p:spPr>
          <a:xfrm>
            <a:off x="8662481" y="5300667"/>
            <a:ext cx="2233500" cy="2233500"/>
          </a:xfrm>
          <a:prstGeom prst="rect">
            <a:avLst/>
          </a:prstGeom>
          <a:noFill/>
          <a:ln>
            <a:noFill/>
          </a:ln>
        </p:spPr>
      </p:sp>
      <p:sp>
        <p:nvSpPr>
          <p:cNvPr id="135" name="Google Shape;135;p68"/>
          <p:cNvSpPr txBox="1">
            <a:spLocks noGrp="1"/>
          </p:cNvSpPr>
          <p:nvPr>
            <p:ph type="body" idx="5"/>
          </p:nvPr>
        </p:nvSpPr>
        <p:spPr>
          <a:xfrm>
            <a:off x="8662481"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6" name="Google Shape;136;p68"/>
          <p:cNvSpPr txBox="1">
            <a:spLocks noGrp="1"/>
          </p:cNvSpPr>
          <p:nvPr>
            <p:ph type="body" idx="6"/>
          </p:nvPr>
        </p:nvSpPr>
        <p:spPr>
          <a:xfrm>
            <a:off x="8662481"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7" name="Google Shape;137;p68"/>
          <p:cNvSpPr>
            <a:spLocks noGrp="1"/>
          </p:cNvSpPr>
          <p:nvPr>
            <p:ph type="pic" idx="7"/>
          </p:nvPr>
        </p:nvSpPr>
        <p:spPr>
          <a:xfrm>
            <a:off x="16221467" y="5300667"/>
            <a:ext cx="2233500" cy="2233500"/>
          </a:xfrm>
          <a:prstGeom prst="rect">
            <a:avLst/>
          </a:prstGeom>
          <a:noFill/>
          <a:ln>
            <a:noFill/>
          </a:ln>
        </p:spPr>
      </p:sp>
      <p:sp>
        <p:nvSpPr>
          <p:cNvPr id="138" name="Google Shape;138;p68"/>
          <p:cNvSpPr txBox="1">
            <a:spLocks noGrp="1"/>
          </p:cNvSpPr>
          <p:nvPr>
            <p:ph type="body" idx="8"/>
          </p:nvPr>
        </p:nvSpPr>
        <p:spPr>
          <a:xfrm>
            <a:off x="162214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9" name="Google Shape;139;p68"/>
          <p:cNvSpPr txBox="1">
            <a:spLocks noGrp="1"/>
          </p:cNvSpPr>
          <p:nvPr>
            <p:ph type="body" idx="9"/>
          </p:nvPr>
        </p:nvSpPr>
        <p:spPr>
          <a:xfrm>
            <a:off x="162214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40" name="Google Shape;140;p68"/>
          <p:cNvSpPr txBox="1">
            <a:spLocks noGrp="1"/>
          </p:cNvSpPr>
          <p:nvPr>
            <p:ph type="subTitle" idx="1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Big number">
  <p:cSld name="CUSTOM_18">
    <p:spTree>
      <p:nvGrpSpPr>
        <p:cNvPr id="1" name="Shape 141"/>
        <p:cNvGrpSpPr/>
        <p:nvPr/>
      </p:nvGrpSpPr>
      <p:grpSpPr>
        <a:xfrm>
          <a:off x="0" y="0"/>
          <a:ext cx="0" cy="0"/>
          <a:chOff x="0" y="0"/>
          <a:chExt cx="0" cy="0"/>
        </a:xfrm>
      </p:grpSpPr>
      <p:sp>
        <p:nvSpPr>
          <p:cNvPr id="142" name="Google Shape;142;p69"/>
          <p:cNvSpPr txBox="1">
            <a:spLocks noGrp="1"/>
          </p:cNvSpPr>
          <p:nvPr>
            <p:ph type="body" idx="1"/>
          </p:nvPr>
        </p:nvSpPr>
        <p:spPr>
          <a:xfrm>
            <a:off x="1097267" y="3096767"/>
            <a:ext cx="221898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3" name="Google Shape;143;p69"/>
          <p:cNvSpPr txBox="1">
            <a:spLocks noGrp="1"/>
          </p:cNvSpPr>
          <p:nvPr>
            <p:ph type="body" idx="2"/>
          </p:nvPr>
        </p:nvSpPr>
        <p:spPr>
          <a:xfrm>
            <a:off x="4925191" y="8168767"/>
            <a:ext cx="145827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4. Two big numbers">
  <p:cSld name="CUSTOM_19">
    <p:spTree>
      <p:nvGrpSpPr>
        <p:cNvPr id="1" name="Shape 144"/>
        <p:cNvGrpSpPr/>
        <p:nvPr/>
      </p:nvGrpSpPr>
      <p:grpSpPr>
        <a:xfrm>
          <a:off x="0" y="0"/>
          <a:ext cx="0" cy="0"/>
          <a:chOff x="0" y="0"/>
          <a:chExt cx="0" cy="0"/>
        </a:xfrm>
      </p:grpSpPr>
      <p:sp>
        <p:nvSpPr>
          <p:cNvPr id="145" name="Google Shape;145;p70"/>
          <p:cNvSpPr txBox="1">
            <a:spLocks noGrp="1"/>
          </p:cNvSpPr>
          <p:nvPr>
            <p:ph type="body" idx="1"/>
          </p:nvPr>
        </p:nvSpPr>
        <p:spPr>
          <a:xfrm>
            <a:off x="1097267"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6" name="Google Shape;146;p70"/>
          <p:cNvSpPr txBox="1">
            <a:spLocks noGrp="1"/>
          </p:cNvSpPr>
          <p:nvPr>
            <p:ph type="body" idx="2"/>
          </p:nvPr>
        </p:nvSpPr>
        <p:spPr>
          <a:xfrm>
            <a:off x="2969165"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47" name="Google Shape;147;p70"/>
          <p:cNvSpPr txBox="1">
            <a:spLocks noGrp="1"/>
          </p:cNvSpPr>
          <p:nvPr>
            <p:ph type="body" idx="3"/>
          </p:nvPr>
        </p:nvSpPr>
        <p:spPr>
          <a:xfrm>
            <a:off x="12435833"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8" name="Google Shape;148;p70"/>
          <p:cNvSpPr txBox="1">
            <a:spLocks noGrp="1"/>
          </p:cNvSpPr>
          <p:nvPr>
            <p:ph type="body" idx="4"/>
          </p:nvPr>
        </p:nvSpPr>
        <p:spPr>
          <a:xfrm>
            <a:off x="14307731"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5. Three big numbers">
  <p:cSld name="CUSTOM_20">
    <p:spTree>
      <p:nvGrpSpPr>
        <p:cNvPr id="1" name="Shape 149"/>
        <p:cNvGrpSpPr/>
        <p:nvPr/>
      </p:nvGrpSpPr>
      <p:grpSpPr>
        <a:xfrm>
          <a:off x="0" y="0"/>
          <a:ext cx="0" cy="0"/>
          <a:chOff x="0" y="0"/>
          <a:chExt cx="0" cy="0"/>
        </a:xfrm>
      </p:grpSpPr>
      <p:sp>
        <p:nvSpPr>
          <p:cNvPr id="150" name="Google Shape;150;p71"/>
          <p:cNvSpPr txBox="1">
            <a:spLocks noGrp="1"/>
          </p:cNvSpPr>
          <p:nvPr>
            <p:ph type="body" idx="1"/>
          </p:nvPr>
        </p:nvSpPr>
        <p:spPr>
          <a:xfrm>
            <a:off x="8656333"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1" name="Google Shape;151;p71"/>
          <p:cNvSpPr txBox="1">
            <a:spLocks noGrp="1"/>
          </p:cNvSpPr>
          <p:nvPr>
            <p:ph type="body" idx="2"/>
          </p:nvPr>
        </p:nvSpPr>
        <p:spPr>
          <a:xfrm>
            <a:off x="9876192"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2" name="Google Shape;152;p71"/>
          <p:cNvSpPr txBox="1">
            <a:spLocks noGrp="1"/>
          </p:cNvSpPr>
          <p:nvPr>
            <p:ph type="body" idx="3"/>
          </p:nvPr>
        </p:nvSpPr>
        <p:spPr>
          <a:xfrm>
            <a:off x="1097267"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3" name="Google Shape;153;p71"/>
          <p:cNvSpPr txBox="1">
            <a:spLocks noGrp="1"/>
          </p:cNvSpPr>
          <p:nvPr>
            <p:ph type="body" idx="4"/>
          </p:nvPr>
        </p:nvSpPr>
        <p:spPr>
          <a:xfrm>
            <a:off x="2317125"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4" name="Google Shape;154;p71"/>
          <p:cNvSpPr txBox="1">
            <a:spLocks noGrp="1"/>
          </p:cNvSpPr>
          <p:nvPr>
            <p:ph type="body" idx="5"/>
          </p:nvPr>
        </p:nvSpPr>
        <p:spPr>
          <a:xfrm>
            <a:off x="16215400"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5" name="Google Shape;155;p71"/>
          <p:cNvSpPr txBox="1">
            <a:spLocks noGrp="1"/>
          </p:cNvSpPr>
          <p:nvPr>
            <p:ph type="body" idx="6"/>
          </p:nvPr>
        </p:nvSpPr>
        <p:spPr>
          <a:xfrm>
            <a:off x="17435259"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6. Screenshot slide">
  <p:cSld name="CUSTOM_21">
    <p:spTree>
      <p:nvGrpSpPr>
        <p:cNvPr id="1" name="Shape 156"/>
        <p:cNvGrpSpPr/>
        <p:nvPr/>
      </p:nvGrpSpPr>
      <p:grpSpPr>
        <a:xfrm>
          <a:off x="0" y="0"/>
          <a:ext cx="0" cy="0"/>
          <a:chOff x="0" y="0"/>
          <a:chExt cx="0" cy="0"/>
        </a:xfrm>
      </p:grpSpPr>
      <p:sp>
        <p:nvSpPr>
          <p:cNvPr id="157" name="Google Shape;157;p72"/>
          <p:cNvSpPr>
            <a:spLocks noGrp="1"/>
          </p:cNvSpPr>
          <p:nvPr>
            <p:ph type="pic" idx="2"/>
          </p:nvPr>
        </p:nvSpPr>
        <p:spPr>
          <a:xfrm>
            <a:off x="0" y="0"/>
            <a:ext cx="24384000" cy="137160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7. Two desktop screenshots ">
  <p:cSld name="CUSTOM_22">
    <p:spTree>
      <p:nvGrpSpPr>
        <p:cNvPr id="1" name="Shape 158"/>
        <p:cNvGrpSpPr/>
        <p:nvPr/>
      </p:nvGrpSpPr>
      <p:grpSpPr>
        <a:xfrm>
          <a:off x="0" y="0"/>
          <a:ext cx="0" cy="0"/>
          <a:chOff x="0" y="0"/>
          <a:chExt cx="0" cy="0"/>
        </a:xfrm>
      </p:grpSpPr>
      <p:sp>
        <p:nvSpPr>
          <p:cNvPr id="159" name="Google Shape;159;p73"/>
          <p:cNvSpPr>
            <a:spLocks noGrp="1"/>
          </p:cNvSpPr>
          <p:nvPr>
            <p:ph type="pic" idx="2"/>
          </p:nvPr>
        </p:nvSpPr>
        <p:spPr>
          <a:xfrm>
            <a:off x="1097267" y="1828800"/>
            <a:ext cx="12397500" cy="6974100"/>
          </a:xfrm>
          <a:prstGeom prst="rect">
            <a:avLst/>
          </a:prstGeom>
          <a:noFill/>
          <a:ln>
            <a:noFill/>
          </a:ln>
        </p:spPr>
      </p:sp>
      <p:sp>
        <p:nvSpPr>
          <p:cNvPr id="160" name="Google Shape;160;p73"/>
          <p:cNvSpPr>
            <a:spLocks noGrp="1"/>
          </p:cNvSpPr>
          <p:nvPr>
            <p:ph type="pic" idx="3"/>
          </p:nvPr>
        </p:nvSpPr>
        <p:spPr>
          <a:xfrm>
            <a:off x="10889133" y="4364733"/>
            <a:ext cx="12397500" cy="69741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8. Two mobile screenshots ">
  <p:cSld name="CUSTOM_23">
    <p:spTree>
      <p:nvGrpSpPr>
        <p:cNvPr id="1" name="Shape 161"/>
        <p:cNvGrpSpPr/>
        <p:nvPr/>
      </p:nvGrpSpPr>
      <p:grpSpPr>
        <a:xfrm>
          <a:off x="0" y="0"/>
          <a:ext cx="0" cy="0"/>
          <a:chOff x="0" y="0"/>
          <a:chExt cx="0" cy="0"/>
        </a:xfrm>
      </p:grpSpPr>
      <p:sp>
        <p:nvSpPr>
          <p:cNvPr id="162" name="Google Shape;162;p74"/>
          <p:cNvSpPr>
            <a:spLocks noGrp="1"/>
          </p:cNvSpPr>
          <p:nvPr>
            <p:ph type="pic" idx="2"/>
          </p:nvPr>
        </p:nvSpPr>
        <p:spPr>
          <a:xfrm>
            <a:off x="3170733" y="573024"/>
            <a:ext cx="7071300" cy="12570000"/>
          </a:xfrm>
          <a:prstGeom prst="rect">
            <a:avLst/>
          </a:prstGeom>
          <a:noFill/>
          <a:ln>
            <a:noFill/>
          </a:ln>
        </p:spPr>
      </p:sp>
      <p:sp>
        <p:nvSpPr>
          <p:cNvPr id="163" name="Google Shape;163;p74"/>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0. Picture and text">
  <p:cSld name="CUSTOM_25">
    <p:spTree>
      <p:nvGrpSpPr>
        <p:cNvPr id="1" name="Shape 164"/>
        <p:cNvGrpSpPr/>
        <p:nvPr/>
      </p:nvGrpSpPr>
      <p:grpSpPr>
        <a:xfrm>
          <a:off x="0" y="0"/>
          <a:ext cx="0" cy="0"/>
          <a:chOff x="0" y="0"/>
          <a:chExt cx="0" cy="0"/>
        </a:xfrm>
      </p:grpSpPr>
      <p:sp>
        <p:nvSpPr>
          <p:cNvPr id="165" name="Google Shape;165;p75"/>
          <p:cNvSpPr>
            <a:spLocks noGrp="1"/>
          </p:cNvSpPr>
          <p:nvPr>
            <p:ph type="pic" idx="2"/>
          </p:nvPr>
        </p:nvSpPr>
        <p:spPr>
          <a:xfrm>
            <a:off x="1097267" y="1828800"/>
            <a:ext cx="10850700" cy="9510000"/>
          </a:xfrm>
          <a:prstGeom prst="rect">
            <a:avLst/>
          </a:prstGeom>
          <a:noFill/>
          <a:ln>
            <a:noFill/>
          </a:ln>
        </p:spPr>
      </p:sp>
      <p:sp>
        <p:nvSpPr>
          <p:cNvPr id="166" name="Google Shape;166;p75"/>
          <p:cNvSpPr txBox="1">
            <a:spLocks noGrp="1"/>
          </p:cNvSpPr>
          <p:nvPr>
            <p:ph type="body" idx="1"/>
          </p:nvPr>
        </p:nvSpPr>
        <p:spPr>
          <a:xfrm>
            <a:off x="12435833" y="1828567"/>
            <a:ext cx="10903200" cy="9510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1. Two pictures with header">
  <p:cSld name="CUSTOM_26">
    <p:spTree>
      <p:nvGrpSpPr>
        <p:cNvPr id="1" name="Shape 167"/>
        <p:cNvGrpSpPr/>
        <p:nvPr/>
      </p:nvGrpSpPr>
      <p:grpSpPr>
        <a:xfrm>
          <a:off x="0" y="0"/>
          <a:ext cx="0" cy="0"/>
          <a:chOff x="0" y="0"/>
          <a:chExt cx="0" cy="0"/>
        </a:xfrm>
      </p:grpSpPr>
      <p:sp>
        <p:nvSpPr>
          <p:cNvPr id="168" name="Google Shape;168;p76"/>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69" name="Google Shape;169;p76"/>
          <p:cNvSpPr>
            <a:spLocks noGrp="1"/>
          </p:cNvSpPr>
          <p:nvPr>
            <p:ph type="pic" idx="2"/>
          </p:nvPr>
        </p:nvSpPr>
        <p:spPr>
          <a:xfrm>
            <a:off x="1097267" y="3730767"/>
            <a:ext cx="10850700" cy="6339900"/>
          </a:xfrm>
          <a:prstGeom prst="rect">
            <a:avLst/>
          </a:prstGeom>
          <a:noFill/>
          <a:ln>
            <a:noFill/>
          </a:ln>
        </p:spPr>
      </p:sp>
      <p:sp>
        <p:nvSpPr>
          <p:cNvPr id="170" name="Google Shape;170;p76"/>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1" name="Google Shape;171;p76"/>
          <p:cNvSpPr>
            <a:spLocks noGrp="1"/>
          </p:cNvSpPr>
          <p:nvPr>
            <p:ph type="pic" idx="3"/>
          </p:nvPr>
        </p:nvSpPr>
        <p:spPr>
          <a:xfrm>
            <a:off x="12462033" y="3730767"/>
            <a:ext cx="10850700" cy="6339900"/>
          </a:xfrm>
          <a:prstGeom prst="rect">
            <a:avLst/>
          </a:prstGeom>
          <a:noFill/>
          <a:ln>
            <a:noFill/>
          </a:ln>
        </p:spPr>
      </p:sp>
      <p:sp>
        <p:nvSpPr>
          <p:cNvPr id="172" name="Google Shape;172;p76"/>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2. Two pictures">
  <p:cSld name="CUSTOM_27">
    <p:spTree>
      <p:nvGrpSpPr>
        <p:cNvPr id="1" name="Shape 173"/>
        <p:cNvGrpSpPr/>
        <p:nvPr/>
      </p:nvGrpSpPr>
      <p:grpSpPr>
        <a:xfrm>
          <a:off x="0" y="0"/>
          <a:ext cx="0" cy="0"/>
          <a:chOff x="0" y="0"/>
          <a:chExt cx="0" cy="0"/>
        </a:xfrm>
      </p:grpSpPr>
      <p:sp>
        <p:nvSpPr>
          <p:cNvPr id="174" name="Google Shape;174;p77"/>
          <p:cNvSpPr>
            <a:spLocks noGrp="1"/>
          </p:cNvSpPr>
          <p:nvPr>
            <p:ph type="pic" idx="2"/>
          </p:nvPr>
        </p:nvSpPr>
        <p:spPr>
          <a:xfrm>
            <a:off x="1097267" y="2462800"/>
            <a:ext cx="10850700" cy="7608000"/>
          </a:xfrm>
          <a:prstGeom prst="rect">
            <a:avLst/>
          </a:prstGeom>
          <a:noFill/>
          <a:ln>
            <a:noFill/>
          </a:ln>
        </p:spPr>
      </p:sp>
      <p:sp>
        <p:nvSpPr>
          <p:cNvPr id="175" name="Google Shape;175;p77"/>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6" name="Google Shape;176;p77"/>
          <p:cNvSpPr>
            <a:spLocks noGrp="1"/>
          </p:cNvSpPr>
          <p:nvPr>
            <p:ph type="pic" idx="3"/>
          </p:nvPr>
        </p:nvSpPr>
        <p:spPr>
          <a:xfrm>
            <a:off x="12462033" y="2462800"/>
            <a:ext cx="10850700" cy="7608000"/>
          </a:xfrm>
          <a:prstGeom prst="rect">
            <a:avLst/>
          </a:prstGeom>
          <a:noFill/>
          <a:ln>
            <a:noFill/>
          </a:ln>
        </p:spPr>
      </p:sp>
      <p:sp>
        <p:nvSpPr>
          <p:cNvPr id="177" name="Google Shape;177;p77"/>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with a background and a photo">
  <p:cSld name="CUSTOM_2_1_1">
    <p:spTree>
      <p:nvGrpSpPr>
        <p:cNvPr id="1" name="Shape 39"/>
        <p:cNvGrpSpPr/>
        <p:nvPr/>
      </p:nvGrpSpPr>
      <p:grpSpPr>
        <a:xfrm>
          <a:off x="0" y="0"/>
          <a:ext cx="0" cy="0"/>
          <a:chOff x="0" y="0"/>
          <a:chExt cx="0" cy="0"/>
        </a:xfrm>
      </p:grpSpPr>
      <p:sp>
        <p:nvSpPr>
          <p:cNvPr id="40" name="Google Shape;40;p51"/>
          <p:cNvSpPr>
            <a:spLocks noGrp="1"/>
          </p:cNvSpPr>
          <p:nvPr>
            <p:ph type="pic" idx="2"/>
          </p:nvPr>
        </p:nvSpPr>
        <p:spPr>
          <a:xfrm>
            <a:off x="0" y="0"/>
            <a:ext cx="24384000" cy="13716000"/>
          </a:xfrm>
          <a:prstGeom prst="rect">
            <a:avLst/>
          </a:prstGeom>
          <a:noFill/>
          <a:ln>
            <a:noFill/>
          </a:ln>
        </p:spPr>
      </p:sp>
      <p:sp>
        <p:nvSpPr>
          <p:cNvPr id="41" name="Google Shape;41;p51"/>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42" name="Google Shape;42;p51"/>
          <p:cNvSpPr>
            <a:spLocks noGrp="1"/>
          </p:cNvSpPr>
          <p:nvPr>
            <p:ph type="pic" idx="3"/>
          </p:nvPr>
        </p:nvSpPr>
        <p:spPr>
          <a:xfrm>
            <a:off x="16337266" y="0"/>
            <a:ext cx="8046900" cy="13716000"/>
          </a:xfrm>
          <a:prstGeom prst="rect">
            <a:avLst/>
          </a:prstGeom>
          <a:noFill/>
          <a:ln>
            <a:noFill/>
          </a:ln>
        </p:spPr>
      </p:sp>
      <p:sp>
        <p:nvSpPr>
          <p:cNvPr id="43" name="Google Shape;43;p5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3. Three pictures with headers">
  <p:cSld name="CUSTOM_28">
    <p:spTree>
      <p:nvGrpSpPr>
        <p:cNvPr id="1" name="Shape 178"/>
        <p:cNvGrpSpPr/>
        <p:nvPr/>
      </p:nvGrpSpPr>
      <p:grpSpPr>
        <a:xfrm>
          <a:off x="0" y="0"/>
          <a:ext cx="0" cy="0"/>
          <a:chOff x="0" y="0"/>
          <a:chExt cx="0" cy="0"/>
        </a:xfrm>
      </p:grpSpPr>
      <p:sp>
        <p:nvSpPr>
          <p:cNvPr id="179" name="Google Shape;179;p78"/>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80" name="Google Shape;180;p78"/>
          <p:cNvSpPr>
            <a:spLocks noGrp="1"/>
          </p:cNvSpPr>
          <p:nvPr>
            <p:ph type="pic" idx="2"/>
          </p:nvPr>
        </p:nvSpPr>
        <p:spPr>
          <a:xfrm>
            <a:off x="1097267" y="3730767"/>
            <a:ext cx="7071300" cy="6339900"/>
          </a:xfrm>
          <a:prstGeom prst="rect">
            <a:avLst/>
          </a:prstGeom>
          <a:noFill/>
          <a:ln>
            <a:noFill/>
          </a:ln>
        </p:spPr>
      </p:sp>
      <p:sp>
        <p:nvSpPr>
          <p:cNvPr id="181" name="Google Shape;181;p78"/>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2" name="Google Shape;182;p78"/>
          <p:cNvSpPr>
            <a:spLocks noGrp="1"/>
          </p:cNvSpPr>
          <p:nvPr>
            <p:ph type="pic" idx="3"/>
          </p:nvPr>
        </p:nvSpPr>
        <p:spPr>
          <a:xfrm>
            <a:off x="8656400" y="3730767"/>
            <a:ext cx="7071300" cy="6339900"/>
          </a:xfrm>
          <a:prstGeom prst="rect">
            <a:avLst/>
          </a:prstGeom>
          <a:noFill/>
          <a:ln>
            <a:noFill/>
          </a:ln>
        </p:spPr>
      </p:sp>
      <p:sp>
        <p:nvSpPr>
          <p:cNvPr id="183" name="Google Shape;183;p78"/>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4" name="Google Shape;184;p78"/>
          <p:cNvSpPr>
            <a:spLocks noGrp="1"/>
          </p:cNvSpPr>
          <p:nvPr>
            <p:ph type="pic" idx="5"/>
          </p:nvPr>
        </p:nvSpPr>
        <p:spPr>
          <a:xfrm>
            <a:off x="16215533" y="3730767"/>
            <a:ext cx="7071300" cy="6339900"/>
          </a:xfrm>
          <a:prstGeom prst="rect">
            <a:avLst/>
          </a:prstGeom>
          <a:noFill/>
          <a:ln>
            <a:noFill/>
          </a:ln>
        </p:spPr>
      </p:sp>
      <p:sp>
        <p:nvSpPr>
          <p:cNvPr id="185" name="Google Shape;185;p78"/>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4. Three pictures">
  <p:cSld name="CUSTOM_29">
    <p:spTree>
      <p:nvGrpSpPr>
        <p:cNvPr id="1" name="Shape 186"/>
        <p:cNvGrpSpPr/>
        <p:nvPr/>
      </p:nvGrpSpPr>
      <p:grpSpPr>
        <a:xfrm>
          <a:off x="0" y="0"/>
          <a:ext cx="0" cy="0"/>
          <a:chOff x="0" y="0"/>
          <a:chExt cx="0" cy="0"/>
        </a:xfrm>
      </p:grpSpPr>
      <p:sp>
        <p:nvSpPr>
          <p:cNvPr id="187" name="Google Shape;187;p79"/>
          <p:cNvSpPr>
            <a:spLocks noGrp="1"/>
          </p:cNvSpPr>
          <p:nvPr>
            <p:ph type="pic" idx="2"/>
          </p:nvPr>
        </p:nvSpPr>
        <p:spPr>
          <a:xfrm>
            <a:off x="1097267" y="2462800"/>
            <a:ext cx="7071300" cy="7608000"/>
          </a:xfrm>
          <a:prstGeom prst="rect">
            <a:avLst/>
          </a:prstGeom>
          <a:noFill/>
          <a:ln>
            <a:noFill/>
          </a:ln>
        </p:spPr>
      </p:sp>
      <p:sp>
        <p:nvSpPr>
          <p:cNvPr id="188" name="Google Shape;188;p79"/>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9" name="Google Shape;189;p79"/>
          <p:cNvSpPr>
            <a:spLocks noGrp="1"/>
          </p:cNvSpPr>
          <p:nvPr>
            <p:ph type="pic" idx="3"/>
          </p:nvPr>
        </p:nvSpPr>
        <p:spPr>
          <a:xfrm>
            <a:off x="8656400" y="2462800"/>
            <a:ext cx="7071300" cy="7608000"/>
          </a:xfrm>
          <a:prstGeom prst="rect">
            <a:avLst/>
          </a:prstGeom>
          <a:noFill/>
          <a:ln>
            <a:noFill/>
          </a:ln>
        </p:spPr>
      </p:sp>
      <p:sp>
        <p:nvSpPr>
          <p:cNvPr id="190" name="Google Shape;190;p79"/>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91" name="Google Shape;191;p79"/>
          <p:cNvSpPr>
            <a:spLocks noGrp="1"/>
          </p:cNvSpPr>
          <p:nvPr>
            <p:ph type="pic" idx="5"/>
          </p:nvPr>
        </p:nvSpPr>
        <p:spPr>
          <a:xfrm>
            <a:off x="16215533" y="2462800"/>
            <a:ext cx="7071300" cy="7608000"/>
          </a:xfrm>
          <a:prstGeom prst="rect">
            <a:avLst/>
          </a:prstGeom>
          <a:noFill/>
          <a:ln>
            <a:noFill/>
          </a:ln>
        </p:spPr>
      </p:sp>
      <p:sp>
        <p:nvSpPr>
          <p:cNvPr id="192" name="Google Shape;192;p79"/>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5. Picture with header and caption">
  <p:cSld name="CUSTOM_30">
    <p:spTree>
      <p:nvGrpSpPr>
        <p:cNvPr id="1" name="Shape 193"/>
        <p:cNvGrpSpPr/>
        <p:nvPr/>
      </p:nvGrpSpPr>
      <p:grpSpPr>
        <a:xfrm>
          <a:off x="0" y="0"/>
          <a:ext cx="0" cy="0"/>
          <a:chOff x="0" y="0"/>
          <a:chExt cx="0" cy="0"/>
        </a:xfrm>
      </p:grpSpPr>
      <p:sp>
        <p:nvSpPr>
          <p:cNvPr id="194" name="Google Shape;194;p80"/>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95" name="Google Shape;195;p80"/>
          <p:cNvSpPr>
            <a:spLocks noGrp="1"/>
          </p:cNvSpPr>
          <p:nvPr>
            <p:ph type="pic" idx="2"/>
          </p:nvPr>
        </p:nvSpPr>
        <p:spPr>
          <a:xfrm>
            <a:off x="8656333" y="3730667"/>
            <a:ext cx="14630400" cy="7608000"/>
          </a:xfrm>
          <a:prstGeom prst="rect">
            <a:avLst/>
          </a:prstGeom>
          <a:noFill/>
          <a:ln>
            <a:noFill/>
          </a:ln>
        </p:spPr>
      </p:sp>
      <p:sp>
        <p:nvSpPr>
          <p:cNvPr id="196" name="Google Shape;196;p80"/>
          <p:cNvSpPr txBox="1">
            <a:spLocks noGrp="1"/>
          </p:cNvSpPr>
          <p:nvPr>
            <p:ph type="body" idx="1"/>
          </p:nvPr>
        </p:nvSpPr>
        <p:spPr>
          <a:xfrm>
            <a:off x="1097267" y="3730567"/>
            <a:ext cx="7071300" cy="7608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6. Closing slide">
  <p:cSld name="CUSTOM_31">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1097267" y="3730764"/>
            <a:ext cx="18403500" cy="5072100"/>
          </a:xfrm>
          <a:prstGeom prst="rect">
            <a:avLst/>
          </a:prstGeom>
          <a:noFill/>
          <a:ln>
            <a:noFill/>
          </a:ln>
        </p:spPr>
        <p:txBody>
          <a:bodyPr spcFirstLastPara="1" wrap="square" lIns="0" tIns="0" rIns="0" bIns="268150" anchor="b"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12800"/>
              <a:buNone/>
              <a:defRPr sz="12800"/>
            </a:lvl2pPr>
            <a:lvl3pPr lvl="2" algn="l">
              <a:lnSpc>
                <a:spcPct val="90000"/>
              </a:lnSpc>
              <a:spcBef>
                <a:spcPts val="0"/>
              </a:spcBef>
              <a:spcAft>
                <a:spcPts val="0"/>
              </a:spcAft>
              <a:buSzPts val="12800"/>
              <a:buNone/>
              <a:defRPr sz="12800"/>
            </a:lvl3pPr>
            <a:lvl4pPr lvl="3" algn="l">
              <a:lnSpc>
                <a:spcPct val="90000"/>
              </a:lnSpc>
              <a:spcBef>
                <a:spcPts val="0"/>
              </a:spcBef>
              <a:spcAft>
                <a:spcPts val="0"/>
              </a:spcAft>
              <a:buSzPts val="12800"/>
              <a:buNone/>
              <a:defRPr sz="12800"/>
            </a:lvl4pPr>
            <a:lvl5pPr lvl="4" algn="l">
              <a:lnSpc>
                <a:spcPct val="90000"/>
              </a:lnSpc>
              <a:spcBef>
                <a:spcPts val="0"/>
              </a:spcBef>
              <a:spcAft>
                <a:spcPts val="0"/>
              </a:spcAft>
              <a:buSzPts val="12800"/>
              <a:buNone/>
              <a:defRPr sz="12800"/>
            </a:lvl5pPr>
            <a:lvl6pPr lvl="5" algn="l">
              <a:lnSpc>
                <a:spcPct val="90000"/>
              </a:lnSpc>
              <a:spcBef>
                <a:spcPts val="0"/>
              </a:spcBef>
              <a:spcAft>
                <a:spcPts val="0"/>
              </a:spcAft>
              <a:buSzPts val="12800"/>
              <a:buNone/>
              <a:defRPr sz="12800"/>
            </a:lvl6pPr>
            <a:lvl7pPr lvl="6" algn="l">
              <a:lnSpc>
                <a:spcPct val="90000"/>
              </a:lnSpc>
              <a:spcBef>
                <a:spcPts val="0"/>
              </a:spcBef>
              <a:spcAft>
                <a:spcPts val="0"/>
              </a:spcAft>
              <a:buSzPts val="12800"/>
              <a:buNone/>
              <a:defRPr sz="12800"/>
            </a:lvl7pPr>
            <a:lvl8pPr lvl="7" algn="l">
              <a:lnSpc>
                <a:spcPct val="90000"/>
              </a:lnSpc>
              <a:spcBef>
                <a:spcPts val="0"/>
              </a:spcBef>
              <a:spcAft>
                <a:spcPts val="0"/>
              </a:spcAft>
              <a:buSzPts val="12800"/>
              <a:buNone/>
              <a:defRPr sz="12800"/>
            </a:lvl8pPr>
            <a:lvl9pPr lvl="8" algn="l">
              <a:lnSpc>
                <a:spcPct val="90000"/>
              </a:lnSpc>
              <a:spcBef>
                <a:spcPts val="0"/>
              </a:spcBef>
              <a:spcAft>
                <a:spcPts val="0"/>
              </a:spcAft>
              <a:buSzPts val="12800"/>
              <a:buNone/>
              <a:defRPr sz="12800"/>
            </a:lvl9pPr>
          </a:lstStyle>
          <a:p>
            <a:endParaRPr/>
          </a:p>
        </p:txBody>
      </p:sp>
      <p:sp>
        <p:nvSpPr>
          <p:cNvPr id="199" name="Google Shape;199;p8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7. Header and subheader">
  <p:cSld name="CUSTOM_32">
    <p:spTree>
      <p:nvGrpSpPr>
        <p:cNvPr id="1" name="Shape 200"/>
        <p:cNvGrpSpPr/>
        <p:nvPr/>
      </p:nvGrpSpPr>
      <p:grpSpPr>
        <a:xfrm>
          <a:off x="0" y="0"/>
          <a:ext cx="0" cy="0"/>
          <a:chOff x="0" y="0"/>
          <a:chExt cx="0" cy="0"/>
        </a:xfrm>
      </p:grpSpPr>
      <p:sp>
        <p:nvSpPr>
          <p:cNvPr id="201" name="Google Shape;201;p8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202" name="Google Shape;202;p82"/>
          <p:cNvSpPr txBox="1">
            <a:spLocks noGrp="1"/>
          </p:cNvSpPr>
          <p:nvPr>
            <p:ph type="subTitle" idx="1"/>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8. Header">
  <p:cSld name="CUSTOM_33">
    <p:spTree>
      <p:nvGrpSpPr>
        <p:cNvPr id="1" name="Shape 203"/>
        <p:cNvGrpSpPr/>
        <p:nvPr/>
      </p:nvGrpSpPr>
      <p:grpSpPr>
        <a:xfrm>
          <a:off x="0" y="0"/>
          <a:ext cx="0" cy="0"/>
          <a:chOff x="0" y="0"/>
          <a:chExt cx="0" cy="0"/>
        </a:xfrm>
      </p:grpSpPr>
      <p:sp>
        <p:nvSpPr>
          <p:cNvPr id="204" name="Google Shape;204;p83"/>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9. Blank slide">
  <p:cSld name="CUSTOM_34">
    <p:spTree>
      <p:nvGrpSpPr>
        <p:cNvPr id="1" name="Shape 205"/>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8. Two mobile screenshots  1">
  <p:cSld name="CUSTOM_23_1">
    <p:spTree>
      <p:nvGrpSpPr>
        <p:cNvPr id="1" name="Shape 206"/>
        <p:cNvGrpSpPr/>
        <p:nvPr/>
      </p:nvGrpSpPr>
      <p:grpSpPr>
        <a:xfrm>
          <a:off x="0" y="0"/>
          <a:ext cx="0" cy="0"/>
          <a:chOff x="0" y="0"/>
          <a:chExt cx="0" cy="0"/>
        </a:xfrm>
      </p:grpSpPr>
      <p:sp>
        <p:nvSpPr>
          <p:cNvPr id="207" name="Google Shape;207;p85"/>
          <p:cNvSpPr>
            <a:spLocks noGrp="1"/>
          </p:cNvSpPr>
          <p:nvPr>
            <p:ph type="pic" idx="2"/>
          </p:nvPr>
        </p:nvSpPr>
        <p:spPr>
          <a:xfrm>
            <a:off x="3169920" y="573024"/>
            <a:ext cx="7071300" cy="12570000"/>
          </a:xfrm>
          <a:prstGeom prst="rect">
            <a:avLst/>
          </a:prstGeom>
          <a:noFill/>
          <a:ln>
            <a:noFill/>
          </a:ln>
        </p:spPr>
      </p:sp>
      <p:sp>
        <p:nvSpPr>
          <p:cNvPr id="208" name="Google Shape;208;p85"/>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 Title slide">
  <p:cSld name="1. Title slide">
    <p:spTree>
      <p:nvGrpSpPr>
        <p:cNvPr id="1" name="Shape 9"/>
        <p:cNvGrpSpPr/>
        <p:nvPr/>
      </p:nvGrpSpPr>
      <p:grpSpPr>
        <a:xfrm>
          <a:off x="0" y="0"/>
          <a:ext cx="0" cy="0"/>
          <a:chOff x="0" y="0"/>
          <a:chExt cx="0" cy="0"/>
        </a:xfrm>
      </p:grpSpPr>
      <p:sp>
        <p:nvSpPr>
          <p:cNvPr id="10" name="Google Shape;10;p34"/>
          <p:cNvSpPr txBox="1">
            <a:spLocks noGrp="1"/>
          </p:cNvSpPr>
          <p:nvPr>
            <p:ph type="body" idx="1"/>
          </p:nvPr>
        </p:nvSpPr>
        <p:spPr>
          <a:xfrm>
            <a:off x="1097267" y="1170432"/>
            <a:ext cx="9420000" cy="2341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 name="Google Shape;11;p34"/>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12" name="Google Shape;12;p34"/>
          <p:cNvSpPr txBox="1">
            <a:spLocks noGrp="1"/>
          </p:cNvSpPr>
          <p:nvPr>
            <p:ph type="body" idx="2"/>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extLst>
      <p:ext uri="{BB962C8B-B14F-4D97-AF65-F5344CB8AC3E}">
        <p14:creationId xmlns:p14="http://schemas.microsoft.com/office/powerpoint/2010/main" val="5024929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3"/>
        <p:cNvGrpSpPr/>
        <p:nvPr/>
      </p:nvGrpSpPr>
      <p:grpSpPr>
        <a:xfrm>
          <a:off x="0" y="0"/>
          <a:ext cx="0" cy="0"/>
          <a:chOff x="0" y="0"/>
          <a:chExt cx="0" cy="0"/>
        </a:xfrm>
      </p:grpSpPr>
      <p:sp>
        <p:nvSpPr>
          <p:cNvPr id="14" name="Google Shape;14;p35"/>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5" name="Google Shape;15;p35"/>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6" name="Google Shape;16;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35"/>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17912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 Code">
  <p:cSld name="CUSTOM_4">
    <p:spTree>
      <p:nvGrpSpPr>
        <p:cNvPr id="1" name="Shape 44"/>
        <p:cNvGrpSpPr/>
        <p:nvPr/>
      </p:nvGrpSpPr>
      <p:grpSpPr>
        <a:xfrm>
          <a:off x="0" y="0"/>
          <a:ext cx="0" cy="0"/>
          <a:chOff x="0" y="0"/>
          <a:chExt cx="0" cy="0"/>
        </a:xfrm>
      </p:grpSpPr>
      <p:sp>
        <p:nvSpPr>
          <p:cNvPr id="45" name="Google Shape;45;p5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46" name="Google Shape;46;p52"/>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Font typeface="JetBrains Mono"/>
              <a:buChar char="●"/>
              <a:defRPr>
                <a:latin typeface="JetBrains Mono"/>
                <a:ea typeface="JetBrains Mono"/>
                <a:cs typeface="JetBrains Mono"/>
                <a:sym typeface="JetBrains Mono"/>
              </a:defRPr>
            </a:lvl1pPr>
            <a:lvl2pPr marL="914400" lvl="1"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2pPr>
            <a:lvl3pPr marL="1371600" lvl="2"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3pPr>
            <a:lvl4pPr marL="1828800" lvl="3"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4pPr>
            <a:lvl5pPr marL="2286000" lvl="4"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5pPr>
            <a:lvl6pPr marL="2743200" lvl="5"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6pPr>
            <a:lvl7pPr marL="3200400" lvl="6"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7pPr>
            <a:lvl8pPr marL="3657600" lvl="7"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8pPr>
            <a:lvl9pPr marL="4114800" lvl="8" indent="-463550" algn="l">
              <a:lnSpc>
                <a:spcPct val="115000"/>
              </a:lnSpc>
              <a:spcBef>
                <a:spcPts val="1600"/>
              </a:spcBef>
              <a:spcAft>
                <a:spcPts val="1600"/>
              </a:spcAft>
              <a:buSzPts val="3700"/>
              <a:buFont typeface="JetBrains Mono"/>
              <a:buChar char="■"/>
              <a:defRPr>
                <a:latin typeface="JetBrains Mono"/>
                <a:ea typeface="JetBrains Mono"/>
                <a:cs typeface="JetBrains Mono"/>
                <a:sym typeface="JetBrains Mono"/>
              </a:defRPr>
            </a:lvl9pPr>
          </a:lstStyle>
          <a:p>
            <a:endParaRPr/>
          </a:p>
        </p:txBody>
      </p:sp>
      <p:sp>
        <p:nvSpPr>
          <p:cNvPr id="47" name="Google Shape;47;p52"/>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831201" y="1186734"/>
            <a:ext cx="22721700" cy="15273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SzPts val="2800"/>
              <a:buNone/>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a:endParaRPr/>
          </a:p>
        </p:txBody>
      </p:sp>
      <p:sp>
        <p:nvSpPr>
          <p:cNvPr id="29" name="Google Shape;29;p38"/>
          <p:cNvSpPr txBox="1">
            <a:spLocks noGrp="1"/>
          </p:cNvSpPr>
          <p:nvPr>
            <p:ph type="body" idx="1"/>
          </p:nvPr>
        </p:nvSpPr>
        <p:spPr>
          <a:xfrm>
            <a:off x="831201" y="3073266"/>
            <a:ext cx="22721700" cy="9110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0" name="Google Shape;30;p38"/>
          <p:cNvSpPr txBox="1">
            <a:spLocks noGrp="1"/>
          </p:cNvSpPr>
          <p:nvPr>
            <p:ph type="sldNum" idx="12"/>
          </p:nvPr>
        </p:nvSpPr>
        <p:spPr>
          <a:xfrm>
            <a:off x="22593222" y="12435246"/>
            <a:ext cx="1463100" cy="104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90921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 Title slide with a background">
  <p:cSld name="2. Title slide with a background">
    <p:spTree>
      <p:nvGrpSpPr>
        <p:cNvPr id="1" name="Shape 35"/>
        <p:cNvGrpSpPr/>
        <p:nvPr/>
      </p:nvGrpSpPr>
      <p:grpSpPr>
        <a:xfrm>
          <a:off x="0" y="0"/>
          <a:ext cx="0" cy="0"/>
          <a:chOff x="0" y="0"/>
          <a:chExt cx="0" cy="0"/>
        </a:xfrm>
      </p:grpSpPr>
      <p:sp>
        <p:nvSpPr>
          <p:cNvPr id="36" name="Google Shape;36;p50"/>
          <p:cNvSpPr>
            <a:spLocks noGrp="1"/>
          </p:cNvSpPr>
          <p:nvPr>
            <p:ph type="pic" idx="2"/>
          </p:nvPr>
        </p:nvSpPr>
        <p:spPr>
          <a:xfrm>
            <a:off x="0" y="0"/>
            <a:ext cx="24384000" cy="13716000"/>
          </a:xfrm>
          <a:prstGeom prst="rect">
            <a:avLst/>
          </a:prstGeom>
          <a:noFill/>
          <a:ln>
            <a:noFill/>
          </a:ln>
        </p:spPr>
      </p:sp>
      <p:sp>
        <p:nvSpPr>
          <p:cNvPr id="37" name="Google Shape;37;p50"/>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38" name="Google Shape;38;p50"/>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extLst>
      <p:ext uri="{BB962C8B-B14F-4D97-AF65-F5344CB8AC3E}">
        <p14:creationId xmlns:p14="http://schemas.microsoft.com/office/powerpoint/2010/main" val="30439018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Title slide with a background and a photo">
  <p:cSld name="3. Title slide with a background and a photo">
    <p:spTree>
      <p:nvGrpSpPr>
        <p:cNvPr id="1" name="Shape 39"/>
        <p:cNvGrpSpPr/>
        <p:nvPr/>
      </p:nvGrpSpPr>
      <p:grpSpPr>
        <a:xfrm>
          <a:off x="0" y="0"/>
          <a:ext cx="0" cy="0"/>
          <a:chOff x="0" y="0"/>
          <a:chExt cx="0" cy="0"/>
        </a:xfrm>
      </p:grpSpPr>
      <p:sp>
        <p:nvSpPr>
          <p:cNvPr id="40" name="Google Shape;40;p51"/>
          <p:cNvSpPr>
            <a:spLocks noGrp="1"/>
          </p:cNvSpPr>
          <p:nvPr>
            <p:ph type="pic" idx="2"/>
          </p:nvPr>
        </p:nvSpPr>
        <p:spPr>
          <a:xfrm>
            <a:off x="0" y="0"/>
            <a:ext cx="24384000" cy="13716000"/>
          </a:xfrm>
          <a:prstGeom prst="rect">
            <a:avLst/>
          </a:prstGeom>
          <a:noFill/>
          <a:ln>
            <a:noFill/>
          </a:ln>
        </p:spPr>
      </p:sp>
      <p:sp>
        <p:nvSpPr>
          <p:cNvPr id="41" name="Google Shape;41;p51"/>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42" name="Google Shape;42;p51"/>
          <p:cNvSpPr>
            <a:spLocks noGrp="1"/>
          </p:cNvSpPr>
          <p:nvPr>
            <p:ph type="pic" idx="3"/>
          </p:nvPr>
        </p:nvSpPr>
        <p:spPr>
          <a:xfrm>
            <a:off x="16337266" y="0"/>
            <a:ext cx="8046900" cy="13716000"/>
          </a:xfrm>
          <a:prstGeom prst="rect">
            <a:avLst/>
          </a:prstGeom>
          <a:noFill/>
          <a:ln>
            <a:noFill/>
          </a:ln>
        </p:spPr>
      </p:sp>
      <p:sp>
        <p:nvSpPr>
          <p:cNvPr id="43" name="Google Shape;43;p5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extLst>
      <p:ext uri="{BB962C8B-B14F-4D97-AF65-F5344CB8AC3E}">
        <p14:creationId xmlns:p14="http://schemas.microsoft.com/office/powerpoint/2010/main" val="20265463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 Code">
  <p:cSld name="5. Code">
    <p:spTree>
      <p:nvGrpSpPr>
        <p:cNvPr id="1" name="Shape 44"/>
        <p:cNvGrpSpPr/>
        <p:nvPr/>
      </p:nvGrpSpPr>
      <p:grpSpPr>
        <a:xfrm>
          <a:off x="0" y="0"/>
          <a:ext cx="0" cy="0"/>
          <a:chOff x="0" y="0"/>
          <a:chExt cx="0" cy="0"/>
        </a:xfrm>
      </p:grpSpPr>
      <p:sp>
        <p:nvSpPr>
          <p:cNvPr id="45" name="Google Shape;45;p5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46" name="Google Shape;46;p52"/>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Font typeface="JetBrains Mono"/>
              <a:buChar char="●"/>
              <a:defRPr>
                <a:latin typeface="JetBrains Mono"/>
                <a:ea typeface="JetBrains Mono"/>
                <a:cs typeface="JetBrains Mono"/>
                <a:sym typeface="JetBrains Mono"/>
              </a:defRPr>
            </a:lvl1pPr>
            <a:lvl2pPr marL="914400" lvl="1"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2pPr>
            <a:lvl3pPr marL="1371600" lvl="2"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3pPr>
            <a:lvl4pPr marL="1828800" lvl="3"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4pPr>
            <a:lvl5pPr marL="2286000" lvl="4"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5pPr>
            <a:lvl6pPr marL="2743200" lvl="5"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6pPr>
            <a:lvl7pPr marL="3200400" lvl="6"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7pPr>
            <a:lvl8pPr marL="3657600" lvl="7"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8pPr>
            <a:lvl9pPr marL="4114800" lvl="8" indent="-463550" algn="l">
              <a:lnSpc>
                <a:spcPct val="115000"/>
              </a:lnSpc>
              <a:spcBef>
                <a:spcPts val="1600"/>
              </a:spcBef>
              <a:spcAft>
                <a:spcPts val="1600"/>
              </a:spcAft>
              <a:buSzPts val="3700"/>
              <a:buFont typeface="JetBrains Mono"/>
              <a:buChar char="■"/>
              <a:defRPr>
                <a:latin typeface="JetBrains Mono"/>
                <a:ea typeface="JetBrains Mono"/>
                <a:cs typeface="JetBrains Mono"/>
                <a:sym typeface="JetBrains Mono"/>
              </a:defRPr>
            </a:lvl9pPr>
          </a:lstStyle>
          <a:p>
            <a:endParaRPr/>
          </a:p>
        </p:txBody>
      </p:sp>
      <p:sp>
        <p:nvSpPr>
          <p:cNvPr id="47" name="Google Shape;47;p52"/>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456832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6. Lots of code">
  <p:cSld name="6. Lots of code">
    <p:spTree>
      <p:nvGrpSpPr>
        <p:cNvPr id="1" name="Shape 48"/>
        <p:cNvGrpSpPr/>
        <p:nvPr/>
      </p:nvGrpSpPr>
      <p:grpSpPr>
        <a:xfrm>
          <a:off x="0" y="0"/>
          <a:ext cx="0" cy="0"/>
          <a:chOff x="0" y="0"/>
          <a:chExt cx="0" cy="0"/>
        </a:xfrm>
      </p:grpSpPr>
      <p:sp>
        <p:nvSpPr>
          <p:cNvPr id="49" name="Google Shape;49;p53"/>
          <p:cNvSpPr txBox="1">
            <a:spLocks noGrp="1"/>
          </p:cNvSpPr>
          <p:nvPr>
            <p:ph type="title"/>
          </p:nvPr>
        </p:nvSpPr>
        <p:spPr>
          <a:xfrm>
            <a:off x="1097267" y="768096"/>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50" name="Google Shape;50;p53"/>
          <p:cNvSpPr txBox="1">
            <a:spLocks noGrp="1"/>
          </p:cNvSpPr>
          <p:nvPr>
            <p:ph type="body" idx="1"/>
          </p:nvPr>
        </p:nvSpPr>
        <p:spPr>
          <a:xfrm>
            <a:off x="1097280" y="3730767"/>
            <a:ext cx="22204500" cy="7607700"/>
          </a:xfrm>
          <a:prstGeom prst="rect">
            <a:avLst/>
          </a:prstGeom>
          <a:noFill/>
          <a:ln>
            <a:noFill/>
          </a:ln>
        </p:spPr>
        <p:txBody>
          <a:bodyPr spcFirstLastPara="1" wrap="square" lIns="0" tIns="390075" rIns="0" bIns="0" anchor="t" anchorCtr="0">
            <a:noAutofit/>
          </a:bodyPr>
          <a:lstStyle>
            <a:lvl1pPr marL="457200" lvl="0" indent="-361950" algn="l">
              <a:lnSpc>
                <a:spcPct val="115000"/>
              </a:lnSpc>
              <a:spcBef>
                <a:spcPts val="0"/>
              </a:spcBef>
              <a:spcAft>
                <a:spcPts val="0"/>
              </a:spcAft>
              <a:buSzPts val="2100"/>
              <a:buFont typeface="JetBrains Mono"/>
              <a:buChar char="●"/>
              <a:defRPr sz="2100">
                <a:latin typeface="JetBrains Mono"/>
                <a:ea typeface="JetBrains Mono"/>
                <a:cs typeface="JetBrains Mono"/>
                <a:sym typeface="JetBrains Mono"/>
              </a:defRPr>
            </a:lvl1pPr>
            <a:lvl2pPr marL="914400" lvl="1"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2pPr>
            <a:lvl3pPr marL="1371600" lvl="2"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3pPr>
            <a:lvl4pPr marL="1828800" lvl="3"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4pPr>
            <a:lvl5pPr marL="2286000" lvl="4"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5pPr>
            <a:lvl6pPr marL="2743200" lvl="5"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6pPr>
            <a:lvl7pPr marL="3200400" lvl="6"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7pPr>
            <a:lvl8pPr marL="3657600" lvl="7"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8pPr>
            <a:lvl9pPr marL="4114800" lvl="8" indent="-361950" algn="l">
              <a:lnSpc>
                <a:spcPct val="115000"/>
              </a:lnSpc>
              <a:spcBef>
                <a:spcPts val="1600"/>
              </a:spcBef>
              <a:spcAft>
                <a:spcPts val="1600"/>
              </a:spcAft>
              <a:buSzPts val="2100"/>
              <a:buFont typeface="JetBrains Mono"/>
              <a:buChar char="■"/>
              <a:defRPr sz="2100">
                <a:latin typeface="JetBrains Mono"/>
                <a:ea typeface="JetBrains Mono"/>
                <a:cs typeface="JetBrains Mono"/>
                <a:sym typeface="JetBrains Mono"/>
              </a:defRPr>
            </a:lvl9pPr>
          </a:lstStyle>
          <a:p>
            <a:endParaRPr/>
          </a:p>
        </p:txBody>
      </p:sp>
    </p:spTree>
    <p:extLst>
      <p:ext uri="{BB962C8B-B14F-4D97-AF65-F5344CB8AC3E}">
        <p14:creationId xmlns:p14="http://schemas.microsoft.com/office/powerpoint/2010/main" val="12965166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7. Main point">
  <p:cSld name="7. Main point">
    <p:spTree>
      <p:nvGrpSpPr>
        <p:cNvPr id="1" name="Shape 51"/>
        <p:cNvGrpSpPr/>
        <p:nvPr/>
      </p:nvGrpSpPr>
      <p:grpSpPr>
        <a:xfrm>
          <a:off x="0" y="0"/>
          <a:ext cx="0" cy="0"/>
          <a:chOff x="0" y="0"/>
          <a:chExt cx="0" cy="0"/>
        </a:xfrm>
      </p:grpSpPr>
      <p:sp>
        <p:nvSpPr>
          <p:cNvPr id="52" name="Google Shape;52;p54"/>
          <p:cNvSpPr txBox="1">
            <a:spLocks noGrp="1"/>
          </p:cNvSpPr>
          <p:nvPr>
            <p:ph type="title"/>
          </p:nvPr>
        </p:nvSpPr>
        <p:spPr>
          <a:xfrm>
            <a:off x="1097267" y="4337819"/>
            <a:ext cx="22189800" cy="4437900"/>
          </a:xfrm>
          <a:prstGeom prst="rect">
            <a:avLst/>
          </a:prstGeom>
          <a:noFill/>
          <a:ln>
            <a:noFill/>
          </a:ln>
        </p:spPr>
        <p:txBody>
          <a:bodyPr spcFirstLastPara="1" wrap="square" lIns="0" tIns="243750" rIns="0" bIns="243750" anchor="ctr" anchorCtr="0">
            <a:noAutofit/>
          </a:bodyPr>
          <a:lstStyle>
            <a:lvl1pPr lvl="0" algn="ctr">
              <a:lnSpc>
                <a:spcPct val="90000"/>
              </a:lnSpc>
              <a:spcBef>
                <a:spcPts val="0"/>
              </a:spcBef>
              <a:spcAft>
                <a:spcPts val="0"/>
              </a:spcAft>
              <a:buSzPts val="8800"/>
              <a:buNone/>
              <a:defRPr/>
            </a:lvl1pPr>
            <a:lvl2pPr lvl="1" algn="ctr">
              <a:lnSpc>
                <a:spcPct val="90000"/>
              </a:lnSpc>
              <a:spcBef>
                <a:spcPts val="0"/>
              </a:spcBef>
              <a:spcAft>
                <a:spcPts val="0"/>
              </a:spcAft>
              <a:buSzPts val="8800"/>
              <a:buNone/>
              <a:defRPr/>
            </a:lvl2pPr>
            <a:lvl3pPr lvl="2" algn="ctr">
              <a:lnSpc>
                <a:spcPct val="90000"/>
              </a:lnSpc>
              <a:spcBef>
                <a:spcPts val="0"/>
              </a:spcBef>
              <a:spcAft>
                <a:spcPts val="0"/>
              </a:spcAft>
              <a:buSzPts val="8800"/>
              <a:buNone/>
              <a:defRPr/>
            </a:lvl3pPr>
            <a:lvl4pPr lvl="3" algn="ctr">
              <a:lnSpc>
                <a:spcPct val="90000"/>
              </a:lnSpc>
              <a:spcBef>
                <a:spcPts val="0"/>
              </a:spcBef>
              <a:spcAft>
                <a:spcPts val="0"/>
              </a:spcAft>
              <a:buSzPts val="8800"/>
              <a:buNone/>
              <a:defRPr/>
            </a:lvl4pPr>
            <a:lvl5pPr lvl="4" algn="ctr">
              <a:lnSpc>
                <a:spcPct val="90000"/>
              </a:lnSpc>
              <a:spcBef>
                <a:spcPts val="0"/>
              </a:spcBef>
              <a:spcAft>
                <a:spcPts val="0"/>
              </a:spcAft>
              <a:buSzPts val="8800"/>
              <a:buNone/>
              <a:defRPr/>
            </a:lvl5pPr>
            <a:lvl6pPr lvl="5" algn="ctr">
              <a:lnSpc>
                <a:spcPct val="90000"/>
              </a:lnSpc>
              <a:spcBef>
                <a:spcPts val="0"/>
              </a:spcBef>
              <a:spcAft>
                <a:spcPts val="0"/>
              </a:spcAft>
              <a:buSzPts val="8800"/>
              <a:buNone/>
              <a:defRPr/>
            </a:lvl6pPr>
            <a:lvl7pPr lvl="6" algn="ctr">
              <a:lnSpc>
                <a:spcPct val="90000"/>
              </a:lnSpc>
              <a:spcBef>
                <a:spcPts val="0"/>
              </a:spcBef>
              <a:spcAft>
                <a:spcPts val="0"/>
              </a:spcAft>
              <a:buSzPts val="8800"/>
              <a:buNone/>
              <a:defRPr/>
            </a:lvl7pPr>
            <a:lvl8pPr lvl="7" algn="ctr">
              <a:lnSpc>
                <a:spcPct val="90000"/>
              </a:lnSpc>
              <a:spcBef>
                <a:spcPts val="0"/>
              </a:spcBef>
              <a:spcAft>
                <a:spcPts val="0"/>
              </a:spcAft>
              <a:buSzPts val="8800"/>
              <a:buNone/>
              <a:defRPr/>
            </a:lvl8pPr>
            <a:lvl9pPr lvl="8" algn="ctr">
              <a:lnSpc>
                <a:spcPct val="90000"/>
              </a:lnSpc>
              <a:spcBef>
                <a:spcPts val="0"/>
              </a:spcBef>
              <a:spcAft>
                <a:spcPts val="0"/>
              </a:spcAft>
              <a:buSzPts val="8800"/>
              <a:buNone/>
              <a:defRPr/>
            </a:lvl9pPr>
          </a:lstStyle>
          <a:p>
            <a:endParaRPr/>
          </a:p>
        </p:txBody>
      </p:sp>
    </p:spTree>
    <p:extLst>
      <p:ext uri="{BB962C8B-B14F-4D97-AF65-F5344CB8AC3E}">
        <p14:creationId xmlns:p14="http://schemas.microsoft.com/office/powerpoint/2010/main" val="10295850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8. Question &amp; answer">
  <p:cSld name="8. Question &amp; answer">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97280" y="1901952"/>
            <a:ext cx="14651100" cy="49896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55" name="Google Shape;55;p55"/>
          <p:cNvSpPr txBox="1">
            <a:spLocks noGrp="1"/>
          </p:cNvSpPr>
          <p:nvPr>
            <p:ph type="title" idx="2"/>
          </p:nvPr>
        </p:nvSpPr>
        <p:spPr>
          <a:xfrm>
            <a:off x="8635467" y="6954500"/>
            <a:ext cx="14651100" cy="4383900"/>
          </a:xfrm>
          <a:prstGeom prst="rect">
            <a:avLst/>
          </a:prstGeom>
          <a:noFill/>
          <a:ln>
            <a:noFill/>
          </a:ln>
        </p:spPr>
        <p:txBody>
          <a:bodyPr spcFirstLastPara="1" wrap="square" lIns="0" tIns="243750" rIns="0" bIns="243750" anchor="t" anchorCtr="0">
            <a:noAutofit/>
          </a:bodyPr>
          <a:lstStyle>
            <a:lvl1pPr lvl="0" algn="r">
              <a:lnSpc>
                <a:spcPct val="90000"/>
              </a:lnSpc>
              <a:spcBef>
                <a:spcPts val="0"/>
              </a:spcBef>
              <a:spcAft>
                <a:spcPts val="0"/>
              </a:spcAft>
              <a:buSzPts val="8800"/>
              <a:buNone/>
              <a:defRPr b="0"/>
            </a:lvl1pPr>
            <a:lvl2pPr lvl="1" algn="r">
              <a:lnSpc>
                <a:spcPct val="90000"/>
              </a:lnSpc>
              <a:spcBef>
                <a:spcPts val="0"/>
              </a:spcBef>
              <a:spcAft>
                <a:spcPts val="0"/>
              </a:spcAft>
              <a:buSzPts val="8800"/>
              <a:buNone/>
              <a:defRPr b="0"/>
            </a:lvl2pPr>
            <a:lvl3pPr lvl="2" algn="r">
              <a:lnSpc>
                <a:spcPct val="90000"/>
              </a:lnSpc>
              <a:spcBef>
                <a:spcPts val="0"/>
              </a:spcBef>
              <a:spcAft>
                <a:spcPts val="0"/>
              </a:spcAft>
              <a:buSzPts val="8800"/>
              <a:buNone/>
              <a:defRPr b="0"/>
            </a:lvl3pPr>
            <a:lvl4pPr lvl="3" algn="r">
              <a:lnSpc>
                <a:spcPct val="90000"/>
              </a:lnSpc>
              <a:spcBef>
                <a:spcPts val="0"/>
              </a:spcBef>
              <a:spcAft>
                <a:spcPts val="0"/>
              </a:spcAft>
              <a:buSzPts val="8800"/>
              <a:buNone/>
              <a:defRPr b="0"/>
            </a:lvl4pPr>
            <a:lvl5pPr lvl="4" algn="r">
              <a:lnSpc>
                <a:spcPct val="90000"/>
              </a:lnSpc>
              <a:spcBef>
                <a:spcPts val="0"/>
              </a:spcBef>
              <a:spcAft>
                <a:spcPts val="0"/>
              </a:spcAft>
              <a:buSzPts val="8800"/>
              <a:buNone/>
              <a:defRPr b="0"/>
            </a:lvl5pPr>
            <a:lvl6pPr lvl="5" algn="r">
              <a:lnSpc>
                <a:spcPct val="90000"/>
              </a:lnSpc>
              <a:spcBef>
                <a:spcPts val="0"/>
              </a:spcBef>
              <a:spcAft>
                <a:spcPts val="0"/>
              </a:spcAft>
              <a:buSzPts val="8800"/>
              <a:buNone/>
              <a:defRPr b="0"/>
            </a:lvl6pPr>
            <a:lvl7pPr lvl="6" algn="r">
              <a:lnSpc>
                <a:spcPct val="90000"/>
              </a:lnSpc>
              <a:spcBef>
                <a:spcPts val="0"/>
              </a:spcBef>
              <a:spcAft>
                <a:spcPts val="0"/>
              </a:spcAft>
              <a:buSzPts val="8800"/>
              <a:buNone/>
              <a:defRPr b="0"/>
            </a:lvl7pPr>
            <a:lvl8pPr lvl="7" algn="r">
              <a:lnSpc>
                <a:spcPct val="90000"/>
              </a:lnSpc>
              <a:spcBef>
                <a:spcPts val="0"/>
              </a:spcBef>
              <a:spcAft>
                <a:spcPts val="0"/>
              </a:spcAft>
              <a:buSzPts val="8800"/>
              <a:buNone/>
              <a:defRPr b="0"/>
            </a:lvl8pPr>
            <a:lvl9pPr lvl="8" algn="r">
              <a:lnSpc>
                <a:spcPct val="90000"/>
              </a:lnSpc>
              <a:spcBef>
                <a:spcPts val="0"/>
              </a:spcBef>
              <a:spcAft>
                <a:spcPts val="0"/>
              </a:spcAft>
              <a:buSzPts val="8800"/>
              <a:buNone/>
              <a:defRPr b="0"/>
            </a:lvl9pPr>
          </a:lstStyle>
          <a:p>
            <a:endParaRPr/>
          </a:p>
        </p:txBody>
      </p:sp>
    </p:spTree>
    <p:extLst>
      <p:ext uri="{BB962C8B-B14F-4D97-AF65-F5344CB8AC3E}">
        <p14:creationId xmlns:p14="http://schemas.microsoft.com/office/powerpoint/2010/main" val="34141877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0. Text slide">
  <p:cSld name="10. Text slide">
    <p:spTree>
      <p:nvGrpSpPr>
        <p:cNvPr id="1" name="Shape 56"/>
        <p:cNvGrpSpPr/>
        <p:nvPr/>
      </p:nvGrpSpPr>
      <p:grpSpPr>
        <a:xfrm>
          <a:off x="0" y="0"/>
          <a:ext cx="0" cy="0"/>
          <a:chOff x="0" y="0"/>
          <a:chExt cx="0" cy="0"/>
        </a:xfrm>
      </p:grpSpPr>
      <p:sp>
        <p:nvSpPr>
          <p:cNvPr id="57" name="Google Shape;57;p56"/>
          <p:cNvSpPr txBox="1">
            <a:spLocks noGrp="1"/>
          </p:cNvSpPr>
          <p:nvPr>
            <p:ph type="body" idx="1"/>
          </p:nvPr>
        </p:nvSpPr>
        <p:spPr>
          <a:xfrm>
            <a:off x="1097267" y="1828800"/>
            <a:ext cx="22210200" cy="9509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108576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1. Bulleted list">
  <p:cSld name="11. Bulleted list">
    <p:spTree>
      <p:nvGrpSpPr>
        <p:cNvPr id="1" name="Shape 58"/>
        <p:cNvGrpSpPr/>
        <p:nvPr/>
      </p:nvGrpSpPr>
      <p:grpSpPr>
        <a:xfrm>
          <a:off x="0" y="0"/>
          <a:ext cx="0" cy="0"/>
          <a:chOff x="0" y="0"/>
          <a:chExt cx="0" cy="0"/>
        </a:xfrm>
      </p:grpSpPr>
      <p:sp>
        <p:nvSpPr>
          <p:cNvPr id="59" name="Google Shape;59;p5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0" name="Google Shape;60;p57"/>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1" name="Google Shape;61;p57"/>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22795992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2. Numbered list">
  <p:cSld name="12. Numbered list">
    <p:spTree>
      <p:nvGrpSpPr>
        <p:cNvPr id="1" name="Shape 62"/>
        <p:cNvGrpSpPr/>
        <p:nvPr/>
      </p:nvGrpSpPr>
      <p:grpSpPr>
        <a:xfrm>
          <a:off x="0" y="0"/>
          <a:ext cx="0" cy="0"/>
          <a:chOff x="0" y="0"/>
          <a:chExt cx="0" cy="0"/>
        </a:xfrm>
      </p:grpSpPr>
      <p:sp>
        <p:nvSpPr>
          <p:cNvPr id="63" name="Google Shape;63;p5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4" name="Google Shape;64;p58"/>
          <p:cNvSpPr txBox="1">
            <a:spLocks noGrp="1"/>
          </p:cNvSpPr>
          <p:nvPr>
            <p:ph type="body" idx="1"/>
          </p:nvPr>
        </p:nvSpPr>
        <p:spPr>
          <a:xfrm>
            <a:off x="1097267" y="4998733"/>
            <a:ext cx="22210200" cy="6339900"/>
          </a:xfrm>
          <a:prstGeom prst="rect">
            <a:avLst/>
          </a:prstGeom>
          <a:noFill/>
          <a:ln>
            <a:noFill/>
          </a:ln>
        </p:spPr>
        <p:txBody>
          <a:bodyPr spcFirstLastPara="1" wrap="square" lIns="365675"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5" name="Google Shape;65;p58"/>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402922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 Lots of code">
  <p:cSld name="CUSTOM_4_1">
    <p:spTree>
      <p:nvGrpSpPr>
        <p:cNvPr id="1" name="Shape 48"/>
        <p:cNvGrpSpPr/>
        <p:nvPr/>
      </p:nvGrpSpPr>
      <p:grpSpPr>
        <a:xfrm>
          <a:off x="0" y="0"/>
          <a:ext cx="0" cy="0"/>
          <a:chOff x="0" y="0"/>
          <a:chExt cx="0" cy="0"/>
        </a:xfrm>
      </p:grpSpPr>
      <p:sp>
        <p:nvSpPr>
          <p:cNvPr id="49" name="Google Shape;49;p53"/>
          <p:cNvSpPr txBox="1">
            <a:spLocks noGrp="1"/>
          </p:cNvSpPr>
          <p:nvPr>
            <p:ph type="title"/>
          </p:nvPr>
        </p:nvSpPr>
        <p:spPr>
          <a:xfrm>
            <a:off x="1097267" y="768096"/>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50" name="Google Shape;50;p53"/>
          <p:cNvSpPr txBox="1">
            <a:spLocks noGrp="1"/>
          </p:cNvSpPr>
          <p:nvPr>
            <p:ph type="body" idx="1"/>
          </p:nvPr>
        </p:nvSpPr>
        <p:spPr>
          <a:xfrm>
            <a:off x="1097280" y="3730767"/>
            <a:ext cx="22204500" cy="7607700"/>
          </a:xfrm>
          <a:prstGeom prst="rect">
            <a:avLst/>
          </a:prstGeom>
          <a:noFill/>
          <a:ln>
            <a:noFill/>
          </a:ln>
        </p:spPr>
        <p:txBody>
          <a:bodyPr spcFirstLastPara="1" wrap="square" lIns="0" tIns="390075" rIns="0" bIns="0" anchor="t" anchorCtr="0">
            <a:noAutofit/>
          </a:bodyPr>
          <a:lstStyle>
            <a:lvl1pPr marL="457200" lvl="0" indent="-361950" algn="l">
              <a:lnSpc>
                <a:spcPct val="115000"/>
              </a:lnSpc>
              <a:spcBef>
                <a:spcPts val="0"/>
              </a:spcBef>
              <a:spcAft>
                <a:spcPts val="0"/>
              </a:spcAft>
              <a:buSzPts val="2100"/>
              <a:buFont typeface="JetBrains Mono"/>
              <a:buChar char="●"/>
              <a:defRPr sz="2100">
                <a:latin typeface="JetBrains Mono"/>
                <a:ea typeface="JetBrains Mono"/>
                <a:cs typeface="JetBrains Mono"/>
                <a:sym typeface="JetBrains Mono"/>
              </a:defRPr>
            </a:lvl1pPr>
            <a:lvl2pPr marL="914400" lvl="1"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2pPr>
            <a:lvl3pPr marL="1371600" lvl="2"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3pPr>
            <a:lvl4pPr marL="1828800" lvl="3"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4pPr>
            <a:lvl5pPr marL="2286000" lvl="4"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5pPr>
            <a:lvl6pPr marL="2743200" lvl="5"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6pPr>
            <a:lvl7pPr marL="3200400" lvl="6"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7pPr>
            <a:lvl8pPr marL="3657600" lvl="7"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8pPr>
            <a:lvl9pPr marL="4114800" lvl="8" indent="-361950" algn="l">
              <a:lnSpc>
                <a:spcPct val="115000"/>
              </a:lnSpc>
              <a:spcBef>
                <a:spcPts val="1600"/>
              </a:spcBef>
              <a:spcAft>
                <a:spcPts val="1600"/>
              </a:spcAft>
              <a:buSzPts val="2100"/>
              <a:buFont typeface="JetBrains Mono"/>
              <a:buChar char="■"/>
              <a:defRPr sz="2100">
                <a:latin typeface="JetBrains Mono"/>
                <a:ea typeface="JetBrains Mono"/>
                <a:cs typeface="JetBrains Mono"/>
                <a:sym typeface="JetBrains Mono"/>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3. Two columns with text">
  <p:cSld name="13. Two columns with text">
    <p:spTree>
      <p:nvGrpSpPr>
        <p:cNvPr id="1" name="Shape 66"/>
        <p:cNvGrpSpPr/>
        <p:nvPr/>
      </p:nvGrpSpPr>
      <p:grpSpPr>
        <a:xfrm>
          <a:off x="0" y="0"/>
          <a:ext cx="0" cy="0"/>
          <a:chOff x="0" y="0"/>
          <a:chExt cx="0" cy="0"/>
        </a:xfrm>
      </p:grpSpPr>
      <p:sp>
        <p:nvSpPr>
          <p:cNvPr id="67" name="Google Shape;67;p5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8" name="Google Shape;68;p59"/>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9" name="Google Shape;69;p59"/>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0" name="Google Shape;70;p59"/>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41608897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4. Two columns with a bulleted list">
  <p:cSld name="14. Two columns with a bulleted list">
    <p:spTree>
      <p:nvGrpSpPr>
        <p:cNvPr id="1" name="Shape 71"/>
        <p:cNvGrpSpPr/>
        <p:nvPr/>
      </p:nvGrpSpPr>
      <p:grpSpPr>
        <a:xfrm>
          <a:off x="0" y="0"/>
          <a:ext cx="0" cy="0"/>
          <a:chOff x="0" y="0"/>
          <a:chExt cx="0" cy="0"/>
        </a:xfrm>
      </p:grpSpPr>
      <p:sp>
        <p:nvSpPr>
          <p:cNvPr id="72" name="Google Shape;72;p60"/>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3" name="Google Shape;73;p60"/>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4" name="Google Shape;74;p60"/>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5" name="Google Shape;75;p60"/>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29378435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5. Two columns with headers">
  <p:cSld name="15. Two columns with headers">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8" name="Google Shape;78;p61"/>
          <p:cNvSpPr txBox="1">
            <a:spLocks noGrp="1"/>
          </p:cNvSpPr>
          <p:nvPr>
            <p:ph type="body" idx="1"/>
          </p:nvPr>
        </p:nvSpPr>
        <p:spPr>
          <a:xfrm>
            <a:off x="1097281"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79" name="Google Shape;79;p61"/>
          <p:cNvSpPr txBox="1">
            <a:spLocks noGrp="1"/>
          </p:cNvSpPr>
          <p:nvPr>
            <p:ph type="body" idx="2"/>
          </p:nvPr>
        </p:nvSpPr>
        <p:spPr>
          <a:xfrm>
            <a:off x="12456548"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80" name="Google Shape;80;p61"/>
          <p:cNvSpPr txBox="1">
            <a:spLocks noGrp="1"/>
          </p:cNvSpPr>
          <p:nvPr>
            <p:ph type="body" idx="3"/>
          </p:nvPr>
        </p:nvSpPr>
        <p:spPr>
          <a:xfrm>
            <a:off x="1097267"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1" name="Google Shape;81;p61"/>
          <p:cNvSpPr txBox="1">
            <a:spLocks noGrp="1"/>
          </p:cNvSpPr>
          <p:nvPr>
            <p:ph type="body" idx="4"/>
          </p:nvPr>
        </p:nvSpPr>
        <p:spPr>
          <a:xfrm>
            <a:off x="12456533"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2" name="Google Shape;82;p61"/>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21447665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6. Two columns with icons">
  <p:cSld name="16. Two columns with icons">
    <p:spTree>
      <p:nvGrpSpPr>
        <p:cNvPr id="1" name="Shape 83"/>
        <p:cNvGrpSpPr/>
        <p:nvPr/>
      </p:nvGrpSpPr>
      <p:grpSpPr>
        <a:xfrm>
          <a:off x="0" y="0"/>
          <a:ext cx="0" cy="0"/>
          <a:chOff x="0" y="0"/>
          <a:chExt cx="0" cy="0"/>
        </a:xfrm>
      </p:grpSpPr>
      <p:sp>
        <p:nvSpPr>
          <p:cNvPr id="84" name="Google Shape;84;p62"/>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85" name="Google Shape;85;p62"/>
          <p:cNvSpPr txBox="1">
            <a:spLocks noGrp="1"/>
          </p:cNvSpPr>
          <p:nvPr>
            <p:ph type="body" idx="1"/>
          </p:nvPr>
        </p:nvSpPr>
        <p:spPr>
          <a:xfrm>
            <a:off x="1076567"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6" name="Google Shape;86;p62"/>
          <p:cNvSpPr txBox="1">
            <a:spLocks noGrp="1"/>
          </p:cNvSpPr>
          <p:nvPr>
            <p:ph type="body" idx="2"/>
          </p:nvPr>
        </p:nvSpPr>
        <p:spPr>
          <a:xfrm>
            <a:off x="12435833"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7" name="Google Shape;87;p62"/>
          <p:cNvSpPr>
            <a:spLocks noGrp="1"/>
          </p:cNvSpPr>
          <p:nvPr>
            <p:ph type="pic" idx="3"/>
          </p:nvPr>
        </p:nvSpPr>
        <p:spPr>
          <a:xfrm>
            <a:off x="1076567" y="5300667"/>
            <a:ext cx="2233500" cy="2233500"/>
          </a:xfrm>
          <a:prstGeom prst="rect">
            <a:avLst/>
          </a:prstGeom>
          <a:noFill/>
          <a:ln>
            <a:noFill/>
          </a:ln>
        </p:spPr>
      </p:sp>
      <p:sp>
        <p:nvSpPr>
          <p:cNvPr id="88" name="Google Shape;88;p62"/>
          <p:cNvSpPr>
            <a:spLocks noGrp="1"/>
          </p:cNvSpPr>
          <p:nvPr>
            <p:ph type="pic" idx="4"/>
          </p:nvPr>
        </p:nvSpPr>
        <p:spPr>
          <a:xfrm>
            <a:off x="12435833" y="5300667"/>
            <a:ext cx="2233500" cy="2233500"/>
          </a:xfrm>
          <a:prstGeom prst="rect">
            <a:avLst/>
          </a:prstGeom>
          <a:noFill/>
          <a:ln>
            <a:noFill/>
          </a:ln>
        </p:spPr>
      </p:sp>
      <p:sp>
        <p:nvSpPr>
          <p:cNvPr id="89" name="Google Shape;89;p62"/>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25429528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7. Two columns with icons and headers">
  <p:cSld name="17. Two columns with icons and headers">
    <p:spTree>
      <p:nvGrpSpPr>
        <p:cNvPr id="1" name="Shape 90"/>
        <p:cNvGrpSpPr/>
        <p:nvPr/>
      </p:nvGrpSpPr>
      <p:grpSpPr>
        <a:xfrm>
          <a:off x="0" y="0"/>
          <a:ext cx="0" cy="0"/>
          <a:chOff x="0" y="0"/>
          <a:chExt cx="0" cy="0"/>
        </a:xfrm>
      </p:grpSpPr>
      <p:sp>
        <p:nvSpPr>
          <p:cNvPr id="91" name="Google Shape;91;p63"/>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92" name="Google Shape;92;p63"/>
          <p:cNvSpPr>
            <a:spLocks noGrp="1"/>
          </p:cNvSpPr>
          <p:nvPr>
            <p:ph type="pic" idx="2"/>
          </p:nvPr>
        </p:nvSpPr>
        <p:spPr>
          <a:xfrm>
            <a:off x="1076567" y="5300667"/>
            <a:ext cx="2233500" cy="2233500"/>
          </a:xfrm>
          <a:prstGeom prst="rect">
            <a:avLst/>
          </a:prstGeom>
          <a:noFill/>
          <a:ln>
            <a:noFill/>
          </a:ln>
        </p:spPr>
      </p:sp>
      <p:sp>
        <p:nvSpPr>
          <p:cNvPr id="93" name="Google Shape;93;p63"/>
          <p:cNvSpPr>
            <a:spLocks noGrp="1"/>
          </p:cNvSpPr>
          <p:nvPr>
            <p:ph type="pic" idx="3"/>
          </p:nvPr>
        </p:nvSpPr>
        <p:spPr>
          <a:xfrm>
            <a:off x="12435833" y="5300667"/>
            <a:ext cx="2233500" cy="2233500"/>
          </a:xfrm>
          <a:prstGeom prst="rect">
            <a:avLst/>
          </a:prstGeom>
          <a:noFill/>
          <a:ln>
            <a:noFill/>
          </a:ln>
        </p:spPr>
      </p:sp>
      <p:sp>
        <p:nvSpPr>
          <p:cNvPr id="94" name="Google Shape;94;p63"/>
          <p:cNvSpPr txBox="1">
            <a:spLocks noGrp="1"/>
          </p:cNvSpPr>
          <p:nvPr>
            <p:ph type="body" idx="1"/>
          </p:nvPr>
        </p:nvSpPr>
        <p:spPr>
          <a:xfrm>
            <a:off x="1076567"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5" name="Google Shape;95;p63"/>
          <p:cNvSpPr txBox="1">
            <a:spLocks noGrp="1"/>
          </p:cNvSpPr>
          <p:nvPr>
            <p:ph type="body" idx="4"/>
          </p:nvPr>
        </p:nvSpPr>
        <p:spPr>
          <a:xfrm>
            <a:off x="12435833"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6" name="Google Shape;96;p63"/>
          <p:cNvSpPr txBox="1">
            <a:spLocks noGrp="1"/>
          </p:cNvSpPr>
          <p:nvPr>
            <p:ph type="body" idx="5"/>
          </p:nvPr>
        </p:nvSpPr>
        <p:spPr>
          <a:xfrm>
            <a:off x="1076567"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7" name="Google Shape;97;p63"/>
          <p:cNvSpPr txBox="1">
            <a:spLocks noGrp="1"/>
          </p:cNvSpPr>
          <p:nvPr>
            <p:ph type="body" idx="6"/>
          </p:nvPr>
        </p:nvSpPr>
        <p:spPr>
          <a:xfrm>
            <a:off x="12435833"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8" name="Google Shape;98;p63"/>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11076120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8. Three columns with text">
  <p:cSld name="18. Three columns with text">
    <p:spTree>
      <p:nvGrpSpPr>
        <p:cNvPr id="1" name="Shape 99"/>
        <p:cNvGrpSpPr/>
        <p:nvPr/>
      </p:nvGrpSpPr>
      <p:grpSpPr>
        <a:xfrm>
          <a:off x="0" y="0"/>
          <a:ext cx="0" cy="0"/>
          <a:chOff x="0" y="0"/>
          <a:chExt cx="0" cy="0"/>
        </a:xfrm>
      </p:grpSpPr>
      <p:sp>
        <p:nvSpPr>
          <p:cNvPr id="100" name="Google Shape;100;p64"/>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1" name="Google Shape;101;p64"/>
          <p:cNvSpPr txBox="1">
            <a:spLocks noGrp="1"/>
          </p:cNvSpPr>
          <p:nvPr>
            <p:ph type="body" idx="1"/>
          </p:nvPr>
        </p:nvSpPr>
        <p:spPr>
          <a:xfrm>
            <a:off x="1097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2" name="Google Shape;102;p64"/>
          <p:cNvSpPr txBox="1">
            <a:spLocks noGrp="1"/>
          </p:cNvSpPr>
          <p:nvPr>
            <p:ph type="body" idx="2"/>
          </p:nvPr>
        </p:nvSpPr>
        <p:spPr>
          <a:xfrm>
            <a:off x="8656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3" name="Google Shape;103;p64"/>
          <p:cNvSpPr txBox="1">
            <a:spLocks noGrp="1"/>
          </p:cNvSpPr>
          <p:nvPr>
            <p:ph type="body" idx="3"/>
          </p:nvPr>
        </p:nvSpPr>
        <p:spPr>
          <a:xfrm>
            <a:off x="162360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4" name="Google Shape;104;p64"/>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36065044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9. Three columns with a bulleted list">
  <p:cSld name="19. Three columns with a bulleted list">
    <p:spTree>
      <p:nvGrpSpPr>
        <p:cNvPr id="1" name="Shape 105"/>
        <p:cNvGrpSpPr/>
        <p:nvPr/>
      </p:nvGrpSpPr>
      <p:grpSpPr>
        <a:xfrm>
          <a:off x="0" y="0"/>
          <a:ext cx="0" cy="0"/>
          <a:chOff x="0" y="0"/>
          <a:chExt cx="0" cy="0"/>
        </a:xfrm>
      </p:grpSpPr>
      <p:sp>
        <p:nvSpPr>
          <p:cNvPr id="106" name="Google Shape;106;p65"/>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7" name="Google Shape;107;p65"/>
          <p:cNvSpPr txBox="1">
            <a:spLocks noGrp="1"/>
          </p:cNvSpPr>
          <p:nvPr>
            <p:ph type="body" idx="1"/>
          </p:nvPr>
        </p:nvSpPr>
        <p:spPr>
          <a:xfrm>
            <a:off x="1097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8" name="Google Shape;108;p65"/>
          <p:cNvSpPr txBox="1">
            <a:spLocks noGrp="1"/>
          </p:cNvSpPr>
          <p:nvPr>
            <p:ph type="body" idx="2"/>
          </p:nvPr>
        </p:nvSpPr>
        <p:spPr>
          <a:xfrm>
            <a:off x="8656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9" name="Google Shape;109;p65"/>
          <p:cNvSpPr txBox="1">
            <a:spLocks noGrp="1"/>
          </p:cNvSpPr>
          <p:nvPr>
            <p:ph type="body" idx="3"/>
          </p:nvPr>
        </p:nvSpPr>
        <p:spPr>
          <a:xfrm>
            <a:off x="162360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0" name="Google Shape;110;p65"/>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22490785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0. Three columns with headers">
  <p:cSld name="20. Three columns with headers">
    <p:spTree>
      <p:nvGrpSpPr>
        <p:cNvPr id="1" name="Shape 111"/>
        <p:cNvGrpSpPr/>
        <p:nvPr/>
      </p:nvGrpSpPr>
      <p:grpSpPr>
        <a:xfrm>
          <a:off x="0" y="0"/>
          <a:ext cx="0" cy="0"/>
          <a:chOff x="0" y="0"/>
          <a:chExt cx="0" cy="0"/>
        </a:xfrm>
      </p:grpSpPr>
      <p:sp>
        <p:nvSpPr>
          <p:cNvPr id="112" name="Google Shape;112;p66"/>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13" name="Google Shape;113;p66"/>
          <p:cNvSpPr txBox="1">
            <a:spLocks noGrp="1"/>
          </p:cNvSpPr>
          <p:nvPr>
            <p:ph type="body" idx="1"/>
          </p:nvPr>
        </p:nvSpPr>
        <p:spPr>
          <a:xfrm>
            <a:off x="10972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4" name="Google Shape;114;p66"/>
          <p:cNvSpPr txBox="1">
            <a:spLocks noGrp="1"/>
          </p:cNvSpPr>
          <p:nvPr>
            <p:ph type="body" idx="2"/>
          </p:nvPr>
        </p:nvSpPr>
        <p:spPr>
          <a:xfrm>
            <a:off x="10972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5" name="Google Shape;115;p66"/>
          <p:cNvSpPr txBox="1">
            <a:spLocks noGrp="1"/>
          </p:cNvSpPr>
          <p:nvPr>
            <p:ph type="body" idx="3"/>
          </p:nvPr>
        </p:nvSpPr>
        <p:spPr>
          <a:xfrm>
            <a:off x="8683195"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6" name="Google Shape;116;p66"/>
          <p:cNvSpPr txBox="1">
            <a:spLocks noGrp="1"/>
          </p:cNvSpPr>
          <p:nvPr>
            <p:ph type="body" idx="4"/>
          </p:nvPr>
        </p:nvSpPr>
        <p:spPr>
          <a:xfrm>
            <a:off x="8683181"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7" name="Google Shape;117;p66"/>
          <p:cNvSpPr txBox="1">
            <a:spLocks noGrp="1"/>
          </p:cNvSpPr>
          <p:nvPr>
            <p:ph type="body" idx="5"/>
          </p:nvPr>
        </p:nvSpPr>
        <p:spPr>
          <a:xfrm>
            <a:off x="162360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8" name="Google Shape;118;p66"/>
          <p:cNvSpPr txBox="1">
            <a:spLocks noGrp="1"/>
          </p:cNvSpPr>
          <p:nvPr>
            <p:ph type="body" idx="6"/>
          </p:nvPr>
        </p:nvSpPr>
        <p:spPr>
          <a:xfrm>
            <a:off x="162360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9" name="Google Shape;119;p66"/>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27079592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1. Three columns with icons">
  <p:cSld name="21. Three columns with icons">
    <p:spTree>
      <p:nvGrpSpPr>
        <p:cNvPr id="1" name="Shape 120"/>
        <p:cNvGrpSpPr/>
        <p:nvPr/>
      </p:nvGrpSpPr>
      <p:grpSpPr>
        <a:xfrm>
          <a:off x="0" y="0"/>
          <a:ext cx="0" cy="0"/>
          <a:chOff x="0" y="0"/>
          <a:chExt cx="0" cy="0"/>
        </a:xfrm>
      </p:grpSpPr>
      <p:sp>
        <p:nvSpPr>
          <p:cNvPr id="121" name="Google Shape;121;p6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22" name="Google Shape;122;p67"/>
          <p:cNvSpPr txBox="1">
            <a:spLocks noGrp="1"/>
          </p:cNvSpPr>
          <p:nvPr>
            <p:ph type="body" idx="1"/>
          </p:nvPr>
        </p:nvSpPr>
        <p:spPr>
          <a:xfrm>
            <a:off x="1076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3" name="Google Shape;123;p67"/>
          <p:cNvSpPr>
            <a:spLocks noGrp="1"/>
          </p:cNvSpPr>
          <p:nvPr>
            <p:ph type="pic" idx="2"/>
          </p:nvPr>
        </p:nvSpPr>
        <p:spPr>
          <a:xfrm>
            <a:off x="1076567" y="5300667"/>
            <a:ext cx="2233500" cy="2233500"/>
          </a:xfrm>
          <a:prstGeom prst="rect">
            <a:avLst/>
          </a:prstGeom>
          <a:noFill/>
          <a:ln>
            <a:noFill/>
          </a:ln>
        </p:spPr>
      </p:sp>
      <p:sp>
        <p:nvSpPr>
          <p:cNvPr id="124" name="Google Shape;124;p67"/>
          <p:cNvSpPr txBox="1">
            <a:spLocks noGrp="1"/>
          </p:cNvSpPr>
          <p:nvPr>
            <p:ph type="body" idx="3"/>
          </p:nvPr>
        </p:nvSpPr>
        <p:spPr>
          <a:xfrm>
            <a:off x="8635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5" name="Google Shape;125;p67"/>
          <p:cNvSpPr>
            <a:spLocks noGrp="1"/>
          </p:cNvSpPr>
          <p:nvPr>
            <p:ph type="pic" idx="4"/>
          </p:nvPr>
        </p:nvSpPr>
        <p:spPr>
          <a:xfrm>
            <a:off x="8635567" y="5300667"/>
            <a:ext cx="2233500" cy="2233500"/>
          </a:xfrm>
          <a:prstGeom prst="rect">
            <a:avLst/>
          </a:prstGeom>
          <a:noFill/>
          <a:ln>
            <a:noFill/>
          </a:ln>
        </p:spPr>
      </p:sp>
      <p:sp>
        <p:nvSpPr>
          <p:cNvPr id="126" name="Google Shape;126;p67"/>
          <p:cNvSpPr txBox="1">
            <a:spLocks noGrp="1"/>
          </p:cNvSpPr>
          <p:nvPr>
            <p:ph type="body" idx="5"/>
          </p:nvPr>
        </p:nvSpPr>
        <p:spPr>
          <a:xfrm>
            <a:off x="162153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7" name="Google Shape;127;p67"/>
          <p:cNvSpPr>
            <a:spLocks noGrp="1"/>
          </p:cNvSpPr>
          <p:nvPr>
            <p:ph type="pic" idx="6"/>
          </p:nvPr>
        </p:nvSpPr>
        <p:spPr>
          <a:xfrm>
            <a:off x="16215367" y="5300667"/>
            <a:ext cx="2233500" cy="2233500"/>
          </a:xfrm>
          <a:prstGeom prst="rect">
            <a:avLst/>
          </a:prstGeom>
          <a:noFill/>
          <a:ln>
            <a:noFill/>
          </a:ln>
        </p:spPr>
      </p:sp>
      <p:sp>
        <p:nvSpPr>
          <p:cNvPr id="128" name="Google Shape;128;p67"/>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41371432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2. Three columns with icons and headers">
  <p:cSld name="22. Three columns with icons and headers">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31" name="Google Shape;131;p68"/>
          <p:cNvSpPr>
            <a:spLocks noGrp="1"/>
          </p:cNvSpPr>
          <p:nvPr>
            <p:ph type="pic" idx="2"/>
          </p:nvPr>
        </p:nvSpPr>
        <p:spPr>
          <a:xfrm>
            <a:off x="1076567" y="5300667"/>
            <a:ext cx="2233500" cy="2233500"/>
          </a:xfrm>
          <a:prstGeom prst="rect">
            <a:avLst/>
          </a:prstGeom>
          <a:noFill/>
          <a:ln>
            <a:noFill/>
          </a:ln>
        </p:spPr>
      </p:sp>
      <p:sp>
        <p:nvSpPr>
          <p:cNvPr id="132" name="Google Shape;132;p68"/>
          <p:cNvSpPr txBox="1">
            <a:spLocks noGrp="1"/>
          </p:cNvSpPr>
          <p:nvPr>
            <p:ph type="body" idx="1"/>
          </p:nvPr>
        </p:nvSpPr>
        <p:spPr>
          <a:xfrm>
            <a:off x="10765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3" name="Google Shape;133;p68"/>
          <p:cNvSpPr txBox="1">
            <a:spLocks noGrp="1"/>
          </p:cNvSpPr>
          <p:nvPr>
            <p:ph type="body" idx="3"/>
          </p:nvPr>
        </p:nvSpPr>
        <p:spPr>
          <a:xfrm>
            <a:off x="10765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4" name="Google Shape;134;p68"/>
          <p:cNvSpPr>
            <a:spLocks noGrp="1"/>
          </p:cNvSpPr>
          <p:nvPr>
            <p:ph type="pic" idx="4"/>
          </p:nvPr>
        </p:nvSpPr>
        <p:spPr>
          <a:xfrm>
            <a:off x="8662481" y="5300667"/>
            <a:ext cx="2233500" cy="2233500"/>
          </a:xfrm>
          <a:prstGeom prst="rect">
            <a:avLst/>
          </a:prstGeom>
          <a:noFill/>
          <a:ln>
            <a:noFill/>
          </a:ln>
        </p:spPr>
      </p:sp>
      <p:sp>
        <p:nvSpPr>
          <p:cNvPr id="135" name="Google Shape;135;p68"/>
          <p:cNvSpPr txBox="1">
            <a:spLocks noGrp="1"/>
          </p:cNvSpPr>
          <p:nvPr>
            <p:ph type="body" idx="5"/>
          </p:nvPr>
        </p:nvSpPr>
        <p:spPr>
          <a:xfrm>
            <a:off x="8662481"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6" name="Google Shape;136;p68"/>
          <p:cNvSpPr txBox="1">
            <a:spLocks noGrp="1"/>
          </p:cNvSpPr>
          <p:nvPr>
            <p:ph type="body" idx="6"/>
          </p:nvPr>
        </p:nvSpPr>
        <p:spPr>
          <a:xfrm>
            <a:off x="8662481"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7" name="Google Shape;137;p68"/>
          <p:cNvSpPr>
            <a:spLocks noGrp="1"/>
          </p:cNvSpPr>
          <p:nvPr>
            <p:ph type="pic" idx="7"/>
          </p:nvPr>
        </p:nvSpPr>
        <p:spPr>
          <a:xfrm>
            <a:off x="16221467" y="5300667"/>
            <a:ext cx="2233500" cy="2233500"/>
          </a:xfrm>
          <a:prstGeom prst="rect">
            <a:avLst/>
          </a:prstGeom>
          <a:noFill/>
          <a:ln>
            <a:noFill/>
          </a:ln>
        </p:spPr>
      </p:sp>
      <p:sp>
        <p:nvSpPr>
          <p:cNvPr id="138" name="Google Shape;138;p68"/>
          <p:cNvSpPr txBox="1">
            <a:spLocks noGrp="1"/>
          </p:cNvSpPr>
          <p:nvPr>
            <p:ph type="body" idx="8"/>
          </p:nvPr>
        </p:nvSpPr>
        <p:spPr>
          <a:xfrm>
            <a:off x="162214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9" name="Google Shape;139;p68"/>
          <p:cNvSpPr txBox="1">
            <a:spLocks noGrp="1"/>
          </p:cNvSpPr>
          <p:nvPr>
            <p:ph type="body" idx="9"/>
          </p:nvPr>
        </p:nvSpPr>
        <p:spPr>
          <a:xfrm>
            <a:off x="162214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40" name="Google Shape;140;p68"/>
          <p:cNvSpPr txBox="1">
            <a:spLocks noGrp="1"/>
          </p:cNvSpPr>
          <p:nvPr>
            <p:ph type="subTitle" idx="1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63006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Main point">
  <p:cSld name="CUSTOM_5">
    <p:spTree>
      <p:nvGrpSpPr>
        <p:cNvPr id="1" name="Shape 51"/>
        <p:cNvGrpSpPr/>
        <p:nvPr/>
      </p:nvGrpSpPr>
      <p:grpSpPr>
        <a:xfrm>
          <a:off x="0" y="0"/>
          <a:ext cx="0" cy="0"/>
          <a:chOff x="0" y="0"/>
          <a:chExt cx="0" cy="0"/>
        </a:xfrm>
      </p:grpSpPr>
      <p:sp>
        <p:nvSpPr>
          <p:cNvPr id="52" name="Google Shape;52;p54"/>
          <p:cNvSpPr txBox="1">
            <a:spLocks noGrp="1"/>
          </p:cNvSpPr>
          <p:nvPr>
            <p:ph type="title"/>
          </p:nvPr>
        </p:nvSpPr>
        <p:spPr>
          <a:xfrm>
            <a:off x="1097267" y="4337819"/>
            <a:ext cx="22189800" cy="4437900"/>
          </a:xfrm>
          <a:prstGeom prst="rect">
            <a:avLst/>
          </a:prstGeom>
          <a:noFill/>
          <a:ln>
            <a:noFill/>
          </a:ln>
        </p:spPr>
        <p:txBody>
          <a:bodyPr spcFirstLastPara="1" wrap="square" lIns="0" tIns="243750" rIns="0" bIns="243750" anchor="ctr" anchorCtr="0">
            <a:noAutofit/>
          </a:bodyPr>
          <a:lstStyle>
            <a:lvl1pPr lvl="0" algn="ctr">
              <a:lnSpc>
                <a:spcPct val="90000"/>
              </a:lnSpc>
              <a:spcBef>
                <a:spcPts val="0"/>
              </a:spcBef>
              <a:spcAft>
                <a:spcPts val="0"/>
              </a:spcAft>
              <a:buSzPts val="8800"/>
              <a:buNone/>
              <a:defRPr/>
            </a:lvl1pPr>
            <a:lvl2pPr lvl="1" algn="ctr">
              <a:lnSpc>
                <a:spcPct val="90000"/>
              </a:lnSpc>
              <a:spcBef>
                <a:spcPts val="0"/>
              </a:spcBef>
              <a:spcAft>
                <a:spcPts val="0"/>
              </a:spcAft>
              <a:buSzPts val="8800"/>
              <a:buNone/>
              <a:defRPr/>
            </a:lvl2pPr>
            <a:lvl3pPr lvl="2" algn="ctr">
              <a:lnSpc>
                <a:spcPct val="90000"/>
              </a:lnSpc>
              <a:spcBef>
                <a:spcPts val="0"/>
              </a:spcBef>
              <a:spcAft>
                <a:spcPts val="0"/>
              </a:spcAft>
              <a:buSzPts val="8800"/>
              <a:buNone/>
              <a:defRPr/>
            </a:lvl3pPr>
            <a:lvl4pPr lvl="3" algn="ctr">
              <a:lnSpc>
                <a:spcPct val="90000"/>
              </a:lnSpc>
              <a:spcBef>
                <a:spcPts val="0"/>
              </a:spcBef>
              <a:spcAft>
                <a:spcPts val="0"/>
              </a:spcAft>
              <a:buSzPts val="8800"/>
              <a:buNone/>
              <a:defRPr/>
            </a:lvl4pPr>
            <a:lvl5pPr lvl="4" algn="ctr">
              <a:lnSpc>
                <a:spcPct val="90000"/>
              </a:lnSpc>
              <a:spcBef>
                <a:spcPts val="0"/>
              </a:spcBef>
              <a:spcAft>
                <a:spcPts val="0"/>
              </a:spcAft>
              <a:buSzPts val="8800"/>
              <a:buNone/>
              <a:defRPr/>
            </a:lvl5pPr>
            <a:lvl6pPr lvl="5" algn="ctr">
              <a:lnSpc>
                <a:spcPct val="90000"/>
              </a:lnSpc>
              <a:spcBef>
                <a:spcPts val="0"/>
              </a:spcBef>
              <a:spcAft>
                <a:spcPts val="0"/>
              </a:spcAft>
              <a:buSzPts val="8800"/>
              <a:buNone/>
              <a:defRPr/>
            </a:lvl6pPr>
            <a:lvl7pPr lvl="6" algn="ctr">
              <a:lnSpc>
                <a:spcPct val="90000"/>
              </a:lnSpc>
              <a:spcBef>
                <a:spcPts val="0"/>
              </a:spcBef>
              <a:spcAft>
                <a:spcPts val="0"/>
              </a:spcAft>
              <a:buSzPts val="8800"/>
              <a:buNone/>
              <a:defRPr/>
            </a:lvl7pPr>
            <a:lvl8pPr lvl="7" algn="ctr">
              <a:lnSpc>
                <a:spcPct val="90000"/>
              </a:lnSpc>
              <a:spcBef>
                <a:spcPts val="0"/>
              </a:spcBef>
              <a:spcAft>
                <a:spcPts val="0"/>
              </a:spcAft>
              <a:buSzPts val="8800"/>
              <a:buNone/>
              <a:defRPr/>
            </a:lvl8pPr>
            <a:lvl9pPr lvl="8" algn="ctr">
              <a:lnSpc>
                <a:spcPct val="90000"/>
              </a:lnSpc>
              <a:spcBef>
                <a:spcPts val="0"/>
              </a:spcBef>
              <a:spcAft>
                <a:spcPts val="0"/>
              </a:spcAft>
              <a:buSzPts val="88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3. Big number">
  <p:cSld name="23. Big number">
    <p:spTree>
      <p:nvGrpSpPr>
        <p:cNvPr id="1" name="Shape 141"/>
        <p:cNvGrpSpPr/>
        <p:nvPr/>
      </p:nvGrpSpPr>
      <p:grpSpPr>
        <a:xfrm>
          <a:off x="0" y="0"/>
          <a:ext cx="0" cy="0"/>
          <a:chOff x="0" y="0"/>
          <a:chExt cx="0" cy="0"/>
        </a:xfrm>
      </p:grpSpPr>
      <p:sp>
        <p:nvSpPr>
          <p:cNvPr id="142" name="Google Shape;142;p69"/>
          <p:cNvSpPr txBox="1">
            <a:spLocks noGrp="1"/>
          </p:cNvSpPr>
          <p:nvPr>
            <p:ph type="body" idx="1"/>
          </p:nvPr>
        </p:nvSpPr>
        <p:spPr>
          <a:xfrm>
            <a:off x="1097267" y="3096767"/>
            <a:ext cx="221898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3" name="Google Shape;143;p69"/>
          <p:cNvSpPr txBox="1">
            <a:spLocks noGrp="1"/>
          </p:cNvSpPr>
          <p:nvPr>
            <p:ph type="body" idx="2"/>
          </p:nvPr>
        </p:nvSpPr>
        <p:spPr>
          <a:xfrm>
            <a:off x="4925191" y="8168767"/>
            <a:ext cx="145827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5467525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4. Two big numbers">
  <p:cSld name="24. Two big numbers">
    <p:spTree>
      <p:nvGrpSpPr>
        <p:cNvPr id="1" name="Shape 144"/>
        <p:cNvGrpSpPr/>
        <p:nvPr/>
      </p:nvGrpSpPr>
      <p:grpSpPr>
        <a:xfrm>
          <a:off x="0" y="0"/>
          <a:ext cx="0" cy="0"/>
          <a:chOff x="0" y="0"/>
          <a:chExt cx="0" cy="0"/>
        </a:xfrm>
      </p:grpSpPr>
      <p:sp>
        <p:nvSpPr>
          <p:cNvPr id="145" name="Google Shape;145;p70"/>
          <p:cNvSpPr txBox="1">
            <a:spLocks noGrp="1"/>
          </p:cNvSpPr>
          <p:nvPr>
            <p:ph type="body" idx="1"/>
          </p:nvPr>
        </p:nvSpPr>
        <p:spPr>
          <a:xfrm>
            <a:off x="1097267"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6" name="Google Shape;146;p70"/>
          <p:cNvSpPr txBox="1">
            <a:spLocks noGrp="1"/>
          </p:cNvSpPr>
          <p:nvPr>
            <p:ph type="body" idx="2"/>
          </p:nvPr>
        </p:nvSpPr>
        <p:spPr>
          <a:xfrm>
            <a:off x="2969165"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47" name="Google Shape;147;p70"/>
          <p:cNvSpPr txBox="1">
            <a:spLocks noGrp="1"/>
          </p:cNvSpPr>
          <p:nvPr>
            <p:ph type="body" idx="3"/>
          </p:nvPr>
        </p:nvSpPr>
        <p:spPr>
          <a:xfrm>
            <a:off x="12435833"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8" name="Google Shape;148;p70"/>
          <p:cNvSpPr txBox="1">
            <a:spLocks noGrp="1"/>
          </p:cNvSpPr>
          <p:nvPr>
            <p:ph type="body" idx="4"/>
          </p:nvPr>
        </p:nvSpPr>
        <p:spPr>
          <a:xfrm>
            <a:off x="14307731"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15877811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5. Three big numbers">
  <p:cSld name="25. Three big numbers">
    <p:spTree>
      <p:nvGrpSpPr>
        <p:cNvPr id="1" name="Shape 149"/>
        <p:cNvGrpSpPr/>
        <p:nvPr/>
      </p:nvGrpSpPr>
      <p:grpSpPr>
        <a:xfrm>
          <a:off x="0" y="0"/>
          <a:ext cx="0" cy="0"/>
          <a:chOff x="0" y="0"/>
          <a:chExt cx="0" cy="0"/>
        </a:xfrm>
      </p:grpSpPr>
      <p:sp>
        <p:nvSpPr>
          <p:cNvPr id="150" name="Google Shape;150;p71"/>
          <p:cNvSpPr txBox="1">
            <a:spLocks noGrp="1"/>
          </p:cNvSpPr>
          <p:nvPr>
            <p:ph type="body" idx="1"/>
          </p:nvPr>
        </p:nvSpPr>
        <p:spPr>
          <a:xfrm>
            <a:off x="8656333"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1" name="Google Shape;151;p71"/>
          <p:cNvSpPr txBox="1">
            <a:spLocks noGrp="1"/>
          </p:cNvSpPr>
          <p:nvPr>
            <p:ph type="body" idx="2"/>
          </p:nvPr>
        </p:nvSpPr>
        <p:spPr>
          <a:xfrm>
            <a:off x="9876192"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2" name="Google Shape;152;p71"/>
          <p:cNvSpPr txBox="1">
            <a:spLocks noGrp="1"/>
          </p:cNvSpPr>
          <p:nvPr>
            <p:ph type="body" idx="3"/>
          </p:nvPr>
        </p:nvSpPr>
        <p:spPr>
          <a:xfrm>
            <a:off x="1097267"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3" name="Google Shape;153;p71"/>
          <p:cNvSpPr txBox="1">
            <a:spLocks noGrp="1"/>
          </p:cNvSpPr>
          <p:nvPr>
            <p:ph type="body" idx="4"/>
          </p:nvPr>
        </p:nvSpPr>
        <p:spPr>
          <a:xfrm>
            <a:off x="2317125"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4" name="Google Shape;154;p71"/>
          <p:cNvSpPr txBox="1">
            <a:spLocks noGrp="1"/>
          </p:cNvSpPr>
          <p:nvPr>
            <p:ph type="body" idx="5"/>
          </p:nvPr>
        </p:nvSpPr>
        <p:spPr>
          <a:xfrm>
            <a:off x="16215400"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5" name="Google Shape;155;p71"/>
          <p:cNvSpPr txBox="1">
            <a:spLocks noGrp="1"/>
          </p:cNvSpPr>
          <p:nvPr>
            <p:ph type="body" idx="6"/>
          </p:nvPr>
        </p:nvSpPr>
        <p:spPr>
          <a:xfrm>
            <a:off x="17435259"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13154802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6. Screenshot slide">
  <p:cSld name="26. Screenshot slide">
    <p:spTree>
      <p:nvGrpSpPr>
        <p:cNvPr id="1" name="Shape 156"/>
        <p:cNvGrpSpPr/>
        <p:nvPr/>
      </p:nvGrpSpPr>
      <p:grpSpPr>
        <a:xfrm>
          <a:off x="0" y="0"/>
          <a:ext cx="0" cy="0"/>
          <a:chOff x="0" y="0"/>
          <a:chExt cx="0" cy="0"/>
        </a:xfrm>
      </p:grpSpPr>
      <p:sp>
        <p:nvSpPr>
          <p:cNvPr id="157" name="Google Shape;157;p72"/>
          <p:cNvSpPr>
            <a:spLocks noGrp="1"/>
          </p:cNvSpPr>
          <p:nvPr>
            <p:ph type="pic" idx="2"/>
          </p:nvPr>
        </p:nvSpPr>
        <p:spPr>
          <a:xfrm>
            <a:off x="0" y="0"/>
            <a:ext cx="24384000" cy="13716000"/>
          </a:xfrm>
          <a:prstGeom prst="rect">
            <a:avLst/>
          </a:prstGeom>
          <a:noFill/>
          <a:ln>
            <a:noFill/>
          </a:ln>
        </p:spPr>
      </p:sp>
    </p:spTree>
    <p:extLst>
      <p:ext uri="{BB962C8B-B14F-4D97-AF65-F5344CB8AC3E}">
        <p14:creationId xmlns:p14="http://schemas.microsoft.com/office/powerpoint/2010/main" val="4827930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7. Two desktop screenshots ">
  <p:cSld name="27. Two desktop screenshots ">
    <p:spTree>
      <p:nvGrpSpPr>
        <p:cNvPr id="1" name="Shape 158"/>
        <p:cNvGrpSpPr/>
        <p:nvPr/>
      </p:nvGrpSpPr>
      <p:grpSpPr>
        <a:xfrm>
          <a:off x="0" y="0"/>
          <a:ext cx="0" cy="0"/>
          <a:chOff x="0" y="0"/>
          <a:chExt cx="0" cy="0"/>
        </a:xfrm>
      </p:grpSpPr>
      <p:sp>
        <p:nvSpPr>
          <p:cNvPr id="159" name="Google Shape;159;p73"/>
          <p:cNvSpPr>
            <a:spLocks noGrp="1"/>
          </p:cNvSpPr>
          <p:nvPr>
            <p:ph type="pic" idx="2"/>
          </p:nvPr>
        </p:nvSpPr>
        <p:spPr>
          <a:xfrm>
            <a:off x="1097267" y="1828800"/>
            <a:ext cx="12397500" cy="6974100"/>
          </a:xfrm>
          <a:prstGeom prst="rect">
            <a:avLst/>
          </a:prstGeom>
          <a:noFill/>
          <a:ln>
            <a:noFill/>
          </a:ln>
        </p:spPr>
      </p:sp>
      <p:sp>
        <p:nvSpPr>
          <p:cNvPr id="160" name="Google Shape;160;p73"/>
          <p:cNvSpPr>
            <a:spLocks noGrp="1"/>
          </p:cNvSpPr>
          <p:nvPr>
            <p:ph type="pic" idx="3"/>
          </p:nvPr>
        </p:nvSpPr>
        <p:spPr>
          <a:xfrm>
            <a:off x="10889133" y="4364733"/>
            <a:ext cx="12397500" cy="6974100"/>
          </a:xfrm>
          <a:prstGeom prst="rect">
            <a:avLst/>
          </a:prstGeom>
          <a:noFill/>
          <a:ln>
            <a:noFill/>
          </a:ln>
        </p:spPr>
      </p:sp>
    </p:spTree>
    <p:extLst>
      <p:ext uri="{BB962C8B-B14F-4D97-AF65-F5344CB8AC3E}">
        <p14:creationId xmlns:p14="http://schemas.microsoft.com/office/powerpoint/2010/main" val="17400412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8. Two mobile screenshots ">
  <p:cSld name="28. Two mobile screenshots ">
    <p:spTree>
      <p:nvGrpSpPr>
        <p:cNvPr id="1" name="Shape 161"/>
        <p:cNvGrpSpPr/>
        <p:nvPr/>
      </p:nvGrpSpPr>
      <p:grpSpPr>
        <a:xfrm>
          <a:off x="0" y="0"/>
          <a:ext cx="0" cy="0"/>
          <a:chOff x="0" y="0"/>
          <a:chExt cx="0" cy="0"/>
        </a:xfrm>
      </p:grpSpPr>
      <p:sp>
        <p:nvSpPr>
          <p:cNvPr id="162" name="Google Shape;162;p74"/>
          <p:cNvSpPr>
            <a:spLocks noGrp="1"/>
          </p:cNvSpPr>
          <p:nvPr>
            <p:ph type="pic" idx="2"/>
          </p:nvPr>
        </p:nvSpPr>
        <p:spPr>
          <a:xfrm>
            <a:off x="3170733" y="573024"/>
            <a:ext cx="7071300" cy="12570000"/>
          </a:xfrm>
          <a:prstGeom prst="rect">
            <a:avLst/>
          </a:prstGeom>
          <a:noFill/>
          <a:ln>
            <a:noFill/>
          </a:ln>
        </p:spPr>
      </p:sp>
      <p:sp>
        <p:nvSpPr>
          <p:cNvPr id="163" name="Google Shape;163;p74"/>
          <p:cNvSpPr>
            <a:spLocks noGrp="1"/>
          </p:cNvSpPr>
          <p:nvPr>
            <p:ph type="pic" idx="3"/>
          </p:nvPr>
        </p:nvSpPr>
        <p:spPr>
          <a:xfrm>
            <a:off x="14142720" y="573024"/>
            <a:ext cx="7071300" cy="12570000"/>
          </a:xfrm>
          <a:prstGeom prst="rect">
            <a:avLst/>
          </a:prstGeom>
          <a:noFill/>
          <a:ln>
            <a:noFill/>
          </a:ln>
        </p:spPr>
      </p:sp>
    </p:spTree>
    <p:extLst>
      <p:ext uri="{BB962C8B-B14F-4D97-AF65-F5344CB8AC3E}">
        <p14:creationId xmlns:p14="http://schemas.microsoft.com/office/powerpoint/2010/main" val="31052993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0. Picture and text">
  <p:cSld name="30. Picture and text">
    <p:spTree>
      <p:nvGrpSpPr>
        <p:cNvPr id="1" name="Shape 164"/>
        <p:cNvGrpSpPr/>
        <p:nvPr/>
      </p:nvGrpSpPr>
      <p:grpSpPr>
        <a:xfrm>
          <a:off x="0" y="0"/>
          <a:ext cx="0" cy="0"/>
          <a:chOff x="0" y="0"/>
          <a:chExt cx="0" cy="0"/>
        </a:xfrm>
      </p:grpSpPr>
      <p:sp>
        <p:nvSpPr>
          <p:cNvPr id="165" name="Google Shape;165;p75"/>
          <p:cNvSpPr>
            <a:spLocks noGrp="1"/>
          </p:cNvSpPr>
          <p:nvPr>
            <p:ph type="pic" idx="2"/>
          </p:nvPr>
        </p:nvSpPr>
        <p:spPr>
          <a:xfrm>
            <a:off x="1097267" y="1828800"/>
            <a:ext cx="10850700" cy="9510000"/>
          </a:xfrm>
          <a:prstGeom prst="rect">
            <a:avLst/>
          </a:prstGeom>
          <a:noFill/>
          <a:ln>
            <a:noFill/>
          </a:ln>
        </p:spPr>
      </p:sp>
      <p:sp>
        <p:nvSpPr>
          <p:cNvPr id="166" name="Google Shape;166;p75"/>
          <p:cNvSpPr txBox="1">
            <a:spLocks noGrp="1"/>
          </p:cNvSpPr>
          <p:nvPr>
            <p:ph type="body" idx="1"/>
          </p:nvPr>
        </p:nvSpPr>
        <p:spPr>
          <a:xfrm>
            <a:off x="12435833" y="1828567"/>
            <a:ext cx="10903200" cy="9510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36269377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1. Two pictures with header">
  <p:cSld name="31. Two pictures with header">
    <p:spTree>
      <p:nvGrpSpPr>
        <p:cNvPr id="1" name="Shape 167"/>
        <p:cNvGrpSpPr/>
        <p:nvPr/>
      </p:nvGrpSpPr>
      <p:grpSpPr>
        <a:xfrm>
          <a:off x="0" y="0"/>
          <a:ext cx="0" cy="0"/>
          <a:chOff x="0" y="0"/>
          <a:chExt cx="0" cy="0"/>
        </a:xfrm>
      </p:grpSpPr>
      <p:sp>
        <p:nvSpPr>
          <p:cNvPr id="168" name="Google Shape;168;p76"/>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69" name="Google Shape;169;p76"/>
          <p:cNvSpPr>
            <a:spLocks noGrp="1"/>
          </p:cNvSpPr>
          <p:nvPr>
            <p:ph type="pic" idx="2"/>
          </p:nvPr>
        </p:nvSpPr>
        <p:spPr>
          <a:xfrm>
            <a:off x="1097267" y="3730767"/>
            <a:ext cx="10850700" cy="6339900"/>
          </a:xfrm>
          <a:prstGeom prst="rect">
            <a:avLst/>
          </a:prstGeom>
          <a:noFill/>
          <a:ln>
            <a:noFill/>
          </a:ln>
        </p:spPr>
      </p:sp>
      <p:sp>
        <p:nvSpPr>
          <p:cNvPr id="170" name="Google Shape;170;p76"/>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1" name="Google Shape;171;p76"/>
          <p:cNvSpPr>
            <a:spLocks noGrp="1"/>
          </p:cNvSpPr>
          <p:nvPr>
            <p:ph type="pic" idx="3"/>
          </p:nvPr>
        </p:nvSpPr>
        <p:spPr>
          <a:xfrm>
            <a:off x="12462033" y="3730767"/>
            <a:ext cx="10850700" cy="6339900"/>
          </a:xfrm>
          <a:prstGeom prst="rect">
            <a:avLst/>
          </a:prstGeom>
          <a:noFill/>
          <a:ln>
            <a:noFill/>
          </a:ln>
        </p:spPr>
      </p:sp>
      <p:sp>
        <p:nvSpPr>
          <p:cNvPr id="172" name="Google Shape;172;p76"/>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37883861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2. Two pictures">
  <p:cSld name="32. Two pictures">
    <p:spTree>
      <p:nvGrpSpPr>
        <p:cNvPr id="1" name="Shape 173"/>
        <p:cNvGrpSpPr/>
        <p:nvPr/>
      </p:nvGrpSpPr>
      <p:grpSpPr>
        <a:xfrm>
          <a:off x="0" y="0"/>
          <a:ext cx="0" cy="0"/>
          <a:chOff x="0" y="0"/>
          <a:chExt cx="0" cy="0"/>
        </a:xfrm>
      </p:grpSpPr>
      <p:sp>
        <p:nvSpPr>
          <p:cNvPr id="174" name="Google Shape;174;p77"/>
          <p:cNvSpPr>
            <a:spLocks noGrp="1"/>
          </p:cNvSpPr>
          <p:nvPr>
            <p:ph type="pic" idx="2"/>
          </p:nvPr>
        </p:nvSpPr>
        <p:spPr>
          <a:xfrm>
            <a:off x="1097267" y="2462800"/>
            <a:ext cx="10850700" cy="7608000"/>
          </a:xfrm>
          <a:prstGeom prst="rect">
            <a:avLst/>
          </a:prstGeom>
          <a:noFill/>
          <a:ln>
            <a:noFill/>
          </a:ln>
        </p:spPr>
      </p:sp>
      <p:sp>
        <p:nvSpPr>
          <p:cNvPr id="175" name="Google Shape;175;p77"/>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6" name="Google Shape;176;p77"/>
          <p:cNvSpPr>
            <a:spLocks noGrp="1"/>
          </p:cNvSpPr>
          <p:nvPr>
            <p:ph type="pic" idx="3"/>
          </p:nvPr>
        </p:nvSpPr>
        <p:spPr>
          <a:xfrm>
            <a:off x="12462033" y="2462800"/>
            <a:ext cx="10850700" cy="7608000"/>
          </a:xfrm>
          <a:prstGeom prst="rect">
            <a:avLst/>
          </a:prstGeom>
          <a:noFill/>
          <a:ln>
            <a:noFill/>
          </a:ln>
        </p:spPr>
      </p:sp>
      <p:sp>
        <p:nvSpPr>
          <p:cNvPr id="177" name="Google Shape;177;p77"/>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32066067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33. Three pictures with headers">
  <p:cSld name="33. Three pictures with headers">
    <p:spTree>
      <p:nvGrpSpPr>
        <p:cNvPr id="1" name="Shape 178"/>
        <p:cNvGrpSpPr/>
        <p:nvPr/>
      </p:nvGrpSpPr>
      <p:grpSpPr>
        <a:xfrm>
          <a:off x="0" y="0"/>
          <a:ext cx="0" cy="0"/>
          <a:chOff x="0" y="0"/>
          <a:chExt cx="0" cy="0"/>
        </a:xfrm>
      </p:grpSpPr>
      <p:sp>
        <p:nvSpPr>
          <p:cNvPr id="179" name="Google Shape;179;p78"/>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80" name="Google Shape;180;p78"/>
          <p:cNvSpPr>
            <a:spLocks noGrp="1"/>
          </p:cNvSpPr>
          <p:nvPr>
            <p:ph type="pic" idx="2"/>
          </p:nvPr>
        </p:nvSpPr>
        <p:spPr>
          <a:xfrm>
            <a:off x="1097267" y="3730767"/>
            <a:ext cx="7071300" cy="6339900"/>
          </a:xfrm>
          <a:prstGeom prst="rect">
            <a:avLst/>
          </a:prstGeom>
          <a:noFill/>
          <a:ln>
            <a:noFill/>
          </a:ln>
        </p:spPr>
      </p:sp>
      <p:sp>
        <p:nvSpPr>
          <p:cNvPr id="181" name="Google Shape;181;p78"/>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2" name="Google Shape;182;p78"/>
          <p:cNvSpPr>
            <a:spLocks noGrp="1"/>
          </p:cNvSpPr>
          <p:nvPr>
            <p:ph type="pic" idx="3"/>
          </p:nvPr>
        </p:nvSpPr>
        <p:spPr>
          <a:xfrm>
            <a:off x="8656400" y="3730767"/>
            <a:ext cx="7071300" cy="6339900"/>
          </a:xfrm>
          <a:prstGeom prst="rect">
            <a:avLst/>
          </a:prstGeom>
          <a:noFill/>
          <a:ln>
            <a:noFill/>
          </a:ln>
        </p:spPr>
      </p:sp>
      <p:sp>
        <p:nvSpPr>
          <p:cNvPr id="183" name="Google Shape;183;p78"/>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4" name="Google Shape;184;p78"/>
          <p:cNvSpPr>
            <a:spLocks noGrp="1"/>
          </p:cNvSpPr>
          <p:nvPr>
            <p:ph type="pic" idx="5"/>
          </p:nvPr>
        </p:nvSpPr>
        <p:spPr>
          <a:xfrm>
            <a:off x="16215533" y="3730767"/>
            <a:ext cx="7071300" cy="6339900"/>
          </a:xfrm>
          <a:prstGeom prst="rect">
            <a:avLst/>
          </a:prstGeom>
          <a:noFill/>
          <a:ln>
            <a:noFill/>
          </a:ln>
        </p:spPr>
      </p:sp>
      <p:sp>
        <p:nvSpPr>
          <p:cNvPr id="185" name="Google Shape;185;p78"/>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318692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 Question &amp; answer">
  <p:cSld name="CUSTOM_6">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97280" y="1901952"/>
            <a:ext cx="14651100" cy="49896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55" name="Google Shape;55;p55"/>
          <p:cNvSpPr txBox="1">
            <a:spLocks noGrp="1"/>
          </p:cNvSpPr>
          <p:nvPr>
            <p:ph type="title" idx="2"/>
          </p:nvPr>
        </p:nvSpPr>
        <p:spPr>
          <a:xfrm>
            <a:off x="8635467" y="6954500"/>
            <a:ext cx="14651100" cy="4383900"/>
          </a:xfrm>
          <a:prstGeom prst="rect">
            <a:avLst/>
          </a:prstGeom>
          <a:noFill/>
          <a:ln>
            <a:noFill/>
          </a:ln>
        </p:spPr>
        <p:txBody>
          <a:bodyPr spcFirstLastPara="1" wrap="square" lIns="0" tIns="243750" rIns="0" bIns="243750" anchor="t" anchorCtr="0">
            <a:noAutofit/>
          </a:bodyPr>
          <a:lstStyle>
            <a:lvl1pPr lvl="0" algn="r">
              <a:lnSpc>
                <a:spcPct val="90000"/>
              </a:lnSpc>
              <a:spcBef>
                <a:spcPts val="0"/>
              </a:spcBef>
              <a:spcAft>
                <a:spcPts val="0"/>
              </a:spcAft>
              <a:buSzPts val="8800"/>
              <a:buNone/>
              <a:defRPr b="0"/>
            </a:lvl1pPr>
            <a:lvl2pPr lvl="1" algn="r">
              <a:lnSpc>
                <a:spcPct val="90000"/>
              </a:lnSpc>
              <a:spcBef>
                <a:spcPts val="0"/>
              </a:spcBef>
              <a:spcAft>
                <a:spcPts val="0"/>
              </a:spcAft>
              <a:buSzPts val="8800"/>
              <a:buNone/>
              <a:defRPr b="0"/>
            </a:lvl2pPr>
            <a:lvl3pPr lvl="2" algn="r">
              <a:lnSpc>
                <a:spcPct val="90000"/>
              </a:lnSpc>
              <a:spcBef>
                <a:spcPts val="0"/>
              </a:spcBef>
              <a:spcAft>
                <a:spcPts val="0"/>
              </a:spcAft>
              <a:buSzPts val="8800"/>
              <a:buNone/>
              <a:defRPr b="0"/>
            </a:lvl3pPr>
            <a:lvl4pPr lvl="3" algn="r">
              <a:lnSpc>
                <a:spcPct val="90000"/>
              </a:lnSpc>
              <a:spcBef>
                <a:spcPts val="0"/>
              </a:spcBef>
              <a:spcAft>
                <a:spcPts val="0"/>
              </a:spcAft>
              <a:buSzPts val="8800"/>
              <a:buNone/>
              <a:defRPr b="0"/>
            </a:lvl4pPr>
            <a:lvl5pPr lvl="4" algn="r">
              <a:lnSpc>
                <a:spcPct val="90000"/>
              </a:lnSpc>
              <a:spcBef>
                <a:spcPts val="0"/>
              </a:spcBef>
              <a:spcAft>
                <a:spcPts val="0"/>
              </a:spcAft>
              <a:buSzPts val="8800"/>
              <a:buNone/>
              <a:defRPr b="0"/>
            </a:lvl5pPr>
            <a:lvl6pPr lvl="5" algn="r">
              <a:lnSpc>
                <a:spcPct val="90000"/>
              </a:lnSpc>
              <a:spcBef>
                <a:spcPts val="0"/>
              </a:spcBef>
              <a:spcAft>
                <a:spcPts val="0"/>
              </a:spcAft>
              <a:buSzPts val="8800"/>
              <a:buNone/>
              <a:defRPr b="0"/>
            </a:lvl6pPr>
            <a:lvl7pPr lvl="6" algn="r">
              <a:lnSpc>
                <a:spcPct val="90000"/>
              </a:lnSpc>
              <a:spcBef>
                <a:spcPts val="0"/>
              </a:spcBef>
              <a:spcAft>
                <a:spcPts val="0"/>
              </a:spcAft>
              <a:buSzPts val="8800"/>
              <a:buNone/>
              <a:defRPr b="0"/>
            </a:lvl7pPr>
            <a:lvl8pPr lvl="7" algn="r">
              <a:lnSpc>
                <a:spcPct val="90000"/>
              </a:lnSpc>
              <a:spcBef>
                <a:spcPts val="0"/>
              </a:spcBef>
              <a:spcAft>
                <a:spcPts val="0"/>
              </a:spcAft>
              <a:buSzPts val="8800"/>
              <a:buNone/>
              <a:defRPr b="0"/>
            </a:lvl8pPr>
            <a:lvl9pPr lvl="8" algn="r">
              <a:lnSpc>
                <a:spcPct val="90000"/>
              </a:lnSpc>
              <a:spcBef>
                <a:spcPts val="0"/>
              </a:spcBef>
              <a:spcAft>
                <a:spcPts val="0"/>
              </a:spcAft>
              <a:buSzPts val="8800"/>
              <a:buNone/>
              <a:defRPr b="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4. Three pictures">
  <p:cSld name="34. Three pictures">
    <p:spTree>
      <p:nvGrpSpPr>
        <p:cNvPr id="1" name="Shape 186"/>
        <p:cNvGrpSpPr/>
        <p:nvPr/>
      </p:nvGrpSpPr>
      <p:grpSpPr>
        <a:xfrm>
          <a:off x="0" y="0"/>
          <a:ext cx="0" cy="0"/>
          <a:chOff x="0" y="0"/>
          <a:chExt cx="0" cy="0"/>
        </a:xfrm>
      </p:grpSpPr>
      <p:sp>
        <p:nvSpPr>
          <p:cNvPr id="187" name="Google Shape;187;p79"/>
          <p:cNvSpPr>
            <a:spLocks noGrp="1"/>
          </p:cNvSpPr>
          <p:nvPr>
            <p:ph type="pic" idx="2"/>
          </p:nvPr>
        </p:nvSpPr>
        <p:spPr>
          <a:xfrm>
            <a:off x="1097267" y="2462800"/>
            <a:ext cx="7071300" cy="7608000"/>
          </a:xfrm>
          <a:prstGeom prst="rect">
            <a:avLst/>
          </a:prstGeom>
          <a:noFill/>
          <a:ln>
            <a:noFill/>
          </a:ln>
        </p:spPr>
      </p:sp>
      <p:sp>
        <p:nvSpPr>
          <p:cNvPr id="188" name="Google Shape;188;p79"/>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9" name="Google Shape;189;p79"/>
          <p:cNvSpPr>
            <a:spLocks noGrp="1"/>
          </p:cNvSpPr>
          <p:nvPr>
            <p:ph type="pic" idx="3"/>
          </p:nvPr>
        </p:nvSpPr>
        <p:spPr>
          <a:xfrm>
            <a:off x="8656400" y="2462800"/>
            <a:ext cx="7071300" cy="7608000"/>
          </a:xfrm>
          <a:prstGeom prst="rect">
            <a:avLst/>
          </a:prstGeom>
          <a:noFill/>
          <a:ln>
            <a:noFill/>
          </a:ln>
        </p:spPr>
      </p:sp>
      <p:sp>
        <p:nvSpPr>
          <p:cNvPr id="190" name="Google Shape;190;p79"/>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91" name="Google Shape;191;p79"/>
          <p:cNvSpPr>
            <a:spLocks noGrp="1"/>
          </p:cNvSpPr>
          <p:nvPr>
            <p:ph type="pic" idx="5"/>
          </p:nvPr>
        </p:nvSpPr>
        <p:spPr>
          <a:xfrm>
            <a:off x="16215533" y="2462800"/>
            <a:ext cx="7071300" cy="7608000"/>
          </a:xfrm>
          <a:prstGeom prst="rect">
            <a:avLst/>
          </a:prstGeom>
          <a:noFill/>
          <a:ln>
            <a:noFill/>
          </a:ln>
        </p:spPr>
      </p:sp>
      <p:sp>
        <p:nvSpPr>
          <p:cNvPr id="192" name="Google Shape;192;p79"/>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26091465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5. Picture with header and caption">
  <p:cSld name="35. Picture with header and caption">
    <p:spTree>
      <p:nvGrpSpPr>
        <p:cNvPr id="1" name="Shape 193"/>
        <p:cNvGrpSpPr/>
        <p:nvPr/>
      </p:nvGrpSpPr>
      <p:grpSpPr>
        <a:xfrm>
          <a:off x="0" y="0"/>
          <a:ext cx="0" cy="0"/>
          <a:chOff x="0" y="0"/>
          <a:chExt cx="0" cy="0"/>
        </a:xfrm>
      </p:grpSpPr>
      <p:sp>
        <p:nvSpPr>
          <p:cNvPr id="194" name="Google Shape;194;p80"/>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95" name="Google Shape;195;p80"/>
          <p:cNvSpPr>
            <a:spLocks noGrp="1"/>
          </p:cNvSpPr>
          <p:nvPr>
            <p:ph type="pic" idx="2"/>
          </p:nvPr>
        </p:nvSpPr>
        <p:spPr>
          <a:xfrm>
            <a:off x="8656333" y="3730667"/>
            <a:ext cx="14630400" cy="7608000"/>
          </a:xfrm>
          <a:prstGeom prst="rect">
            <a:avLst/>
          </a:prstGeom>
          <a:noFill/>
          <a:ln>
            <a:noFill/>
          </a:ln>
        </p:spPr>
      </p:sp>
      <p:sp>
        <p:nvSpPr>
          <p:cNvPr id="196" name="Google Shape;196;p80"/>
          <p:cNvSpPr txBox="1">
            <a:spLocks noGrp="1"/>
          </p:cNvSpPr>
          <p:nvPr>
            <p:ph type="body" idx="1"/>
          </p:nvPr>
        </p:nvSpPr>
        <p:spPr>
          <a:xfrm>
            <a:off x="1097267" y="3730567"/>
            <a:ext cx="7071300" cy="7608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41361623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6. Closing slide">
  <p:cSld name="36. Closing slide">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1097267" y="3730764"/>
            <a:ext cx="18403500" cy="5072100"/>
          </a:xfrm>
          <a:prstGeom prst="rect">
            <a:avLst/>
          </a:prstGeom>
          <a:noFill/>
          <a:ln>
            <a:noFill/>
          </a:ln>
        </p:spPr>
        <p:txBody>
          <a:bodyPr spcFirstLastPara="1" wrap="square" lIns="0" tIns="0" rIns="0" bIns="268150" anchor="b"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12800"/>
              <a:buNone/>
              <a:defRPr sz="12800"/>
            </a:lvl2pPr>
            <a:lvl3pPr lvl="2" algn="l">
              <a:lnSpc>
                <a:spcPct val="90000"/>
              </a:lnSpc>
              <a:spcBef>
                <a:spcPts val="0"/>
              </a:spcBef>
              <a:spcAft>
                <a:spcPts val="0"/>
              </a:spcAft>
              <a:buSzPts val="12800"/>
              <a:buNone/>
              <a:defRPr sz="12800"/>
            </a:lvl3pPr>
            <a:lvl4pPr lvl="3" algn="l">
              <a:lnSpc>
                <a:spcPct val="90000"/>
              </a:lnSpc>
              <a:spcBef>
                <a:spcPts val="0"/>
              </a:spcBef>
              <a:spcAft>
                <a:spcPts val="0"/>
              </a:spcAft>
              <a:buSzPts val="12800"/>
              <a:buNone/>
              <a:defRPr sz="12800"/>
            </a:lvl4pPr>
            <a:lvl5pPr lvl="4" algn="l">
              <a:lnSpc>
                <a:spcPct val="90000"/>
              </a:lnSpc>
              <a:spcBef>
                <a:spcPts val="0"/>
              </a:spcBef>
              <a:spcAft>
                <a:spcPts val="0"/>
              </a:spcAft>
              <a:buSzPts val="12800"/>
              <a:buNone/>
              <a:defRPr sz="12800"/>
            </a:lvl5pPr>
            <a:lvl6pPr lvl="5" algn="l">
              <a:lnSpc>
                <a:spcPct val="90000"/>
              </a:lnSpc>
              <a:spcBef>
                <a:spcPts val="0"/>
              </a:spcBef>
              <a:spcAft>
                <a:spcPts val="0"/>
              </a:spcAft>
              <a:buSzPts val="12800"/>
              <a:buNone/>
              <a:defRPr sz="12800"/>
            </a:lvl6pPr>
            <a:lvl7pPr lvl="6" algn="l">
              <a:lnSpc>
                <a:spcPct val="90000"/>
              </a:lnSpc>
              <a:spcBef>
                <a:spcPts val="0"/>
              </a:spcBef>
              <a:spcAft>
                <a:spcPts val="0"/>
              </a:spcAft>
              <a:buSzPts val="12800"/>
              <a:buNone/>
              <a:defRPr sz="12800"/>
            </a:lvl7pPr>
            <a:lvl8pPr lvl="7" algn="l">
              <a:lnSpc>
                <a:spcPct val="90000"/>
              </a:lnSpc>
              <a:spcBef>
                <a:spcPts val="0"/>
              </a:spcBef>
              <a:spcAft>
                <a:spcPts val="0"/>
              </a:spcAft>
              <a:buSzPts val="12800"/>
              <a:buNone/>
              <a:defRPr sz="12800"/>
            </a:lvl8pPr>
            <a:lvl9pPr lvl="8" algn="l">
              <a:lnSpc>
                <a:spcPct val="90000"/>
              </a:lnSpc>
              <a:spcBef>
                <a:spcPts val="0"/>
              </a:spcBef>
              <a:spcAft>
                <a:spcPts val="0"/>
              </a:spcAft>
              <a:buSzPts val="12800"/>
              <a:buNone/>
              <a:defRPr sz="12800"/>
            </a:lvl9pPr>
          </a:lstStyle>
          <a:p>
            <a:endParaRPr/>
          </a:p>
        </p:txBody>
      </p:sp>
      <p:sp>
        <p:nvSpPr>
          <p:cNvPr id="199" name="Google Shape;199;p8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extLst>
      <p:ext uri="{BB962C8B-B14F-4D97-AF65-F5344CB8AC3E}">
        <p14:creationId xmlns:p14="http://schemas.microsoft.com/office/powerpoint/2010/main" val="17151885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37. Header and subheader">
  <p:cSld name="37. Header and subheader">
    <p:spTree>
      <p:nvGrpSpPr>
        <p:cNvPr id="1" name="Shape 200"/>
        <p:cNvGrpSpPr/>
        <p:nvPr/>
      </p:nvGrpSpPr>
      <p:grpSpPr>
        <a:xfrm>
          <a:off x="0" y="0"/>
          <a:ext cx="0" cy="0"/>
          <a:chOff x="0" y="0"/>
          <a:chExt cx="0" cy="0"/>
        </a:xfrm>
      </p:grpSpPr>
      <p:sp>
        <p:nvSpPr>
          <p:cNvPr id="201" name="Google Shape;201;p8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202" name="Google Shape;202;p82"/>
          <p:cNvSpPr txBox="1">
            <a:spLocks noGrp="1"/>
          </p:cNvSpPr>
          <p:nvPr>
            <p:ph type="subTitle" idx="1"/>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extLst>
      <p:ext uri="{BB962C8B-B14F-4D97-AF65-F5344CB8AC3E}">
        <p14:creationId xmlns:p14="http://schemas.microsoft.com/office/powerpoint/2010/main" val="3233660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38. Header">
  <p:cSld name="38. Header">
    <p:spTree>
      <p:nvGrpSpPr>
        <p:cNvPr id="1" name="Shape 203"/>
        <p:cNvGrpSpPr/>
        <p:nvPr/>
      </p:nvGrpSpPr>
      <p:grpSpPr>
        <a:xfrm>
          <a:off x="0" y="0"/>
          <a:ext cx="0" cy="0"/>
          <a:chOff x="0" y="0"/>
          <a:chExt cx="0" cy="0"/>
        </a:xfrm>
      </p:grpSpPr>
      <p:sp>
        <p:nvSpPr>
          <p:cNvPr id="204" name="Google Shape;204;p83"/>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Tree>
    <p:extLst>
      <p:ext uri="{BB962C8B-B14F-4D97-AF65-F5344CB8AC3E}">
        <p14:creationId xmlns:p14="http://schemas.microsoft.com/office/powerpoint/2010/main" val="34254487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9. Blank slide">
  <p:cSld name="39. Blank slide">
    <p:spTree>
      <p:nvGrpSpPr>
        <p:cNvPr id="1" name="Shape 205"/>
        <p:cNvGrpSpPr/>
        <p:nvPr/>
      </p:nvGrpSpPr>
      <p:grpSpPr>
        <a:xfrm>
          <a:off x="0" y="0"/>
          <a:ext cx="0" cy="0"/>
          <a:chOff x="0" y="0"/>
          <a:chExt cx="0" cy="0"/>
        </a:xfrm>
      </p:grpSpPr>
    </p:spTree>
    <p:extLst>
      <p:ext uri="{BB962C8B-B14F-4D97-AF65-F5344CB8AC3E}">
        <p14:creationId xmlns:p14="http://schemas.microsoft.com/office/powerpoint/2010/main" val="561602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8. Two mobile screenshots  1">
  <p:cSld name="28. Two mobile screenshots  1">
    <p:spTree>
      <p:nvGrpSpPr>
        <p:cNvPr id="1" name="Shape 206"/>
        <p:cNvGrpSpPr/>
        <p:nvPr/>
      </p:nvGrpSpPr>
      <p:grpSpPr>
        <a:xfrm>
          <a:off x="0" y="0"/>
          <a:ext cx="0" cy="0"/>
          <a:chOff x="0" y="0"/>
          <a:chExt cx="0" cy="0"/>
        </a:xfrm>
      </p:grpSpPr>
      <p:sp>
        <p:nvSpPr>
          <p:cNvPr id="207" name="Google Shape;207;p85"/>
          <p:cNvSpPr>
            <a:spLocks noGrp="1"/>
          </p:cNvSpPr>
          <p:nvPr>
            <p:ph type="pic" idx="2"/>
          </p:nvPr>
        </p:nvSpPr>
        <p:spPr>
          <a:xfrm>
            <a:off x="3169920" y="573024"/>
            <a:ext cx="7071300" cy="12570000"/>
          </a:xfrm>
          <a:prstGeom prst="rect">
            <a:avLst/>
          </a:prstGeom>
          <a:noFill/>
          <a:ln>
            <a:noFill/>
          </a:ln>
        </p:spPr>
      </p:sp>
      <p:sp>
        <p:nvSpPr>
          <p:cNvPr id="208" name="Google Shape;208;p85"/>
          <p:cNvSpPr>
            <a:spLocks noGrp="1"/>
          </p:cNvSpPr>
          <p:nvPr>
            <p:ph type="pic" idx="3"/>
          </p:nvPr>
        </p:nvSpPr>
        <p:spPr>
          <a:xfrm>
            <a:off x="14142720" y="573024"/>
            <a:ext cx="7071300" cy="12570000"/>
          </a:xfrm>
          <a:prstGeom prst="rect">
            <a:avLst/>
          </a:prstGeom>
          <a:noFill/>
          <a:ln>
            <a:noFill/>
          </a:ln>
        </p:spPr>
      </p:sp>
    </p:spTree>
    <p:extLst>
      <p:ext uri="{BB962C8B-B14F-4D97-AF65-F5344CB8AC3E}">
        <p14:creationId xmlns:p14="http://schemas.microsoft.com/office/powerpoint/2010/main" val="23885555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5742-7A5E-58C8-7D5B-33C6AF9912D5}"/>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539D282B-D896-CE56-1687-42E89B049BCE}"/>
              </a:ext>
            </a:extLst>
          </p:cNvPr>
          <p:cNvSpPr>
            <a:spLocks noGrp="1"/>
          </p:cNvSpPr>
          <p:nvPr>
            <p:ph type="body" idx="1"/>
          </p:nvPr>
        </p:nvSpPr>
        <p:spPr>
          <a:xfrm>
            <a:off x="1663700" y="9178927"/>
            <a:ext cx="21031200" cy="3000374"/>
          </a:xfrm>
        </p:spPr>
        <p:txBody>
          <a:bodyPr/>
          <a:lstStyle>
            <a:lvl1pPr marL="0" indent="0">
              <a:buNone/>
              <a:defRPr sz="4800">
                <a:solidFill>
                  <a:schemeClr val="tx1">
                    <a:tint val="82000"/>
                  </a:schemeClr>
                </a:solidFill>
              </a:defRPr>
            </a:lvl1pPr>
            <a:lvl2pPr marL="914400" indent="0">
              <a:buNone/>
              <a:defRPr sz="4000">
                <a:solidFill>
                  <a:schemeClr val="tx1">
                    <a:tint val="82000"/>
                  </a:schemeClr>
                </a:solidFill>
              </a:defRPr>
            </a:lvl2pPr>
            <a:lvl3pPr marL="1828800" indent="0">
              <a:buNone/>
              <a:defRPr sz="3600">
                <a:solidFill>
                  <a:schemeClr val="tx1">
                    <a:tint val="82000"/>
                  </a:schemeClr>
                </a:solidFill>
              </a:defRPr>
            </a:lvl3pPr>
            <a:lvl4pPr marL="2743200" indent="0">
              <a:buNone/>
              <a:defRPr sz="3200">
                <a:solidFill>
                  <a:schemeClr val="tx1">
                    <a:tint val="82000"/>
                  </a:schemeClr>
                </a:solidFill>
              </a:defRPr>
            </a:lvl4pPr>
            <a:lvl5pPr marL="3657600" indent="0">
              <a:buNone/>
              <a:defRPr sz="3200">
                <a:solidFill>
                  <a:schemeClr val="tx1">
                    <a:tint val="82000"/>
                  </a:schemeClr>
                </a:solidFill>
              </a:defRPr>
            </a:lvl5pPr>
            <a:lvl6pPr marL="4572000" indent="0">
              <a:buNone/>
              <a:defRPr sz="3200">
                <a:solidFill>
                  <a:schemeClr val="tx1">
                    <a:tint val="82000"/>
                  </a:schemeClr>
                </a:solidFill>
              </a:defRPr>
            </a:lvl6pPr>
            <a:lvl7pPr marL="5486400" indent="0">
              <a:buNone/>
              <a:defRPr sz="3200">
                <a:solidFill>
                  <a:schemeClr val="tx1">
                    <a:tint val="82000"/>
                  </a:schemeClr>
                </a:solidFill>
              </a:defRPr>
            </a:lvl7pPr>
            <a:lvl8pPr marL="6400800" indent="0">
              <a:buNone/>
              <a:defRPr sz="3200">
                <a:solidFill>
                  <a:schemeClr val="tx1">
                    <a:tint val="82000"/>
                  </a:schemeClr>
                </a:solidFill>
              </a:defRPr>
            </a:lvl8pPr>
            <a:lvl9pPr marL="7315200" indent="0">
              <a:buNone/>
              <a:defRPr sz="3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8F32F-EDEA-9E8D-F662-E94E53C94EF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D2F6332-650B-6C86-BD86-815E65806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6937F-8FC2-D73D-4D64-7BF594D1D385}"/>
              </a:ext>
            </a:extLst>
          </p:cNvPr>
          <p:cNvSpPr>
            <a:spLocks noGrp="1"/>
          </p:cNvSpPr>
          <p:nvPr>
            <p:ph type="sldNum" sz="quarter" idx="12"/>
          </p:nvPr>
        </p:nvSpPr>
        <p:spPr/>
        <p:txBody>
          <a:bodyPr/>
          <a:lstStyle/>
          <a:p>
            <a:fld id="{F2668D7D-97CA-904F-9370-3C9A79C5B8F7}" type="slidenum">
              <a:rPr lang="en-US" smtClean="0"/>
              <a:t>‹#›</a:t>
            </a:fld>
            <a:endParaRPr lang="en-US"/>
          </a:p>
        </p:txBody>
      </p:sp>
    </p:spTree>
    <p:extLst>
      <p:ext uri="{BB962C8B-B14F-4D97-AF65-F5344CB8AC3E}">
        <p14:creationId xmlns:p14="http://schemas.microsoft.com/office/powerpoint/2010/main" val="2054933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0. Text slide">
  <p:cSld name="CUSTOM_7_1">
    <p:spTree>
      <p:nvGrpSpPr>
        <p:cNvPr id="1" name="Shape 56"/>
        <p:cNvGrpSpPr/>
        <p:nvPr/>
      </p:nvGrpSpPr>
      <p:grpSpPr>
        <a:xfrm>
          <a:off x="0" y="0"/>
          <a:ext cx="0" cy="0"/>
          <a:chOff x="0" y="0"/>
          <a:chExt cx="0" cy="0"/>
        </a:xfrm>
      </p:grpSpPr>
      <p:sp>
        <p:nvSpPr>
          <p:cNvPr id="57" name="Google Shape;57;p56"/>
          <p:cNvSpPr txBox="1">
            <a:spLocks noGrp="1"/>
          </p:cNvSpPr>
          <p:nvPr>
            <p:ph type="body" idx="1"/>
          </p:nvPr>
        </p:nvSpPr>
        <p:spPr>
          <a:xfrm>
            <a:off x="1097267" y="1828800"/>
            <a:ext cx="22210200" cy="9509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1. Bulleted list">
  <p:cSld name="CUSTOM_8">
    <p:spTree>
      <p:nvGrpSpPr>
        <p:cNvPr id="1" name="Shape 58"/>
        <p:cNvGrpSpPr/>
        <p:nvPr/>
      </p:nvGrpSpPr>
      <p:grpSpPr>
        <a:xfrm>
          <a:off x="0" y="0"/>
          <a:ext cx="0" cy="0"/>
          <a:chOff x="0" y="0"/>
          <a:chExt cx="0" cy="0"/>
        </a:xfrm>
      </p:grpSpPr>
      <p:sp>
        <p:nvSpPr>
          <p:cNvPr id="59" name="Google Shape;59;p5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0" name="Google Shape;60;p57"/>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1" name="Google Shape;61;p57"/>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theme" Target="../theme/theme2.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marR="0" lvl="0" algn="l" rtl="0">
              <a:lnSpc>
                <a:spcPct val="90000"/>
              </a:lnSpc>
              <a:spcBef>
                <a:spcPts val="0"/>
              </a:spcBef>
              <a:spcAft>
                <a:spcPts val="0"/>
              </a:spcAft>
              <a:buClr>
                <a:schemeClr val="lt1"/>
              </a:buClr>
              <a:buSzPts val="8800"/>
              <a:buFont typeface="Inter"/>
              <a:buNone/>
              <a:defRPr sz="8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9pPr>
          </a:lstStyle>
          <a:p>
            <a:endParaRPr/>
          </a:p>
        </p:txBody>
      </p:sp>
      <p:sp>
        <p:nvSpPr>
          <p:cNvPr id="7" name="Google Shape;7;p33"/>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marR="0" lvl="0" indent="-463550" algn="l" rtl="0">
              <a:lnSpc>
                <a:spcPct val="115000"/>
              </a:lnSpc>
              <a:spcBef>
                <a:spcPts val="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1pPr>
            <a:lvl2pPr marL="914400" marR="0" lvl="1"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2pPr>
            <a:lvl3pPr marL="1371600" marR="0" lvl="2"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3pPr>
            <a:lvl4pPr marL="1828800" marR="0" lvl="3"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4pPr>
            <a:lvl5pPr marL="2286000" marR="0" lvl="4"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5pPr>
            <a:lvl6pPr marL="2743200" marR="0" lvl="5"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6pPr>
            <a:lvl7pPr marL="3200400" marR="0" lvl="6"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7pPr>
            <a:lvl8pPr marL="3657600" marR="0" lvl="7"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8pPr>
            <a:lvl9pPr marL="4114800" marR="0" lvl="8" indent="-463550" algn="l" rtl="0">
              <a:lnSpc>
                <a:spcPct val="115000"/>
              </a:lnSpc>
              <a:spcBef>
                <a:spcPts val="1600"/>
              </a:spcBef>
              <a:spcAft>
                <a:spcPts val="1600"/>
              </a:spcAft>
              <a:buClr>
                <a:schemeClr val="lt1"/>
              </a:buClr>
              <a:buSzPts val="3700"/>
              <a:buFont typeface="Inter"/>
              <a:buChar char="■"/>
              <a:defRPr sz="3700" b="0" i="0" u="none" strike="noStrike" cap="none">
                <a:solidFill>
                  <a:schemeClr val="lt1"/>
                </a:solidFill>
                <a:latin typeface="Inter"/>
                <a:ea typeface="Inter"/>
                <a:cs typeface="Inter"/>
                <a:sym typeface="Inter"/>
              </a:defRPr>
            </a:lvl9pPr>
          </a:lstStyle>
          <a:p>
            <a:endParaRPr/>
          </a:p>
        </p:txBody>
      </p:sp>
      <p:sp>
        <p:nvSpPr>
          <p:cNvPr id="8" name="Google Shape;8;p33"/>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marR="0" lvl="0"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0">
          <p15:clr>
            <a:srgbClr val="EA4335"/>
          </p15:clr>
        </p15:guide>
        <p15:guide id="2" pos="680">
          <p15:clr>
            <a:srgbClr val="EA4335"/>
          </p15:clr>
        </p15:guide>
        <p15:guide id="3" pos="2679">
          <p15:clr>
            <a:srgbClr val="EA4335"/>
          </p15:clr>
        </p15:guide>
        <p15:guide id="4" pos="3082">
          <p15:clr>
            <a:srgbClr val="EA4335"/>
          </p15:clr>
        </p15:guide>
        <p15:guide id="5" pos="5082">
          <p15:clr>
            <a:srgbClr val="EA4335"/>
          </p15:clr>
        </p15:guide>
        <p15:guide id="6" pos="5479">
          <p15:clr>
            <a:srgbClr val="EA4335"/>
          </p15:clr>
        </p15:guide>
        <p15:guide id="7" pos="7478">
          <p15:clr>
            <a:srgbClr val="EA4335"/>
          </p15:clr>
        </p15:guide>
        <p15:guide id="8" pos="7882">
          <p15:clr>
            <a:srgbClr val="EA4335"/>
          </p15:clr>
        </p15:guide>
        <p15:guide id="9" pos="9881">
          <p15:clr>
            <a:srgbClr val="EA4335"/>
          </p15:clr>
        </p15:guide>
        <p15:guide id="10" pos="10278">
          <p15:clr>
            <a:srgbClr val="EA4335"/>
          </p15:clr>
        </p15:guide>
        <p15:guide id="11" pos="12278">
          <p15:clr>
            <a:srgbClr val="EA4335"/>
          </p15:clr>
        </p15:guide>
        <p15:guide id="12" pos="12681">
          <p15:clr>
            <a:srgbClr val="EA4335"/>
          </p15:clr>
        </p15:guide>
        <p15:guide id="13" pos="14680">
          <p15:clr>
            <a:srgbClr val="EA4335"/>
          </p15:clr>
        </p15:guide>
        <p15:guide id="14" orient="horz" pos="1117">
          <p15:clr>
            <a:srgbClr val="EA4335"/>
          </p15:clr>
        </p15:guide>
        <p15:guide id="15" orient="horz" pos="1521">
          <p15:clr>
            <a:srgbClr val="EA4335"/>
          </p15:clr>
        </p15:guide>
        <p15:guide id="16" orient="horz" pos="1918">
          <p15:clr>
            <a:srgbClr val="EA4335"/>
          </p15:clr>
        </p15:guide>
        <p15:guide id="17" orient="horz" pos="2321">
          <p15:clr>
            <a:srgbClr val="EA4335"/>
          </p15:clr>
        </p15:guide>
        <p15:guide id="18" orient="horz" pos="2719">
          <p15:clr>
            <a:srgbClr val="1C4587"/>
          </p15:clr>
        </p15:guide>
        <p15:guide id="19" orient="horz" pos="3116">
          <p15:clr>
            <a:srgbClr val="EA4335"/>
          </p15:clr>
        </p15:guide>
        <p15:guide id="20" orient="horz" pos="3519">
          <p15:clr>
            <a:srgbClr val="EA4335"/>
          </p15:clr>
        </p15:guide>
        <p15:guide id="21" orient="horz" pos="3917">
          <p15:clr>
            <a:srgbClr val="EA4335"/>
          </p15:clr>
        </p15:guide>
        <p15:guide id="22" orient="horz" pos="4320">
          <p15:clr>
            <a:srgbClr val="EA4335"/>
          </p15:clr>
        </p15:guide>
        <p15:guide id="23" orient="horz" pos="4717">
          <p15:clr>
            <a:srgbClr val="EA4335"/>
          </p15:clr>
        </p15:guide>
        <p15:guide id="24" orient="horz" pos="5115">
          <p15:clr>
            <a:srgbClr val="EA4335"/>
          </p15:clr>
        </p15:guide>
        <p15:guide id="25" orient="horz" pos="5518">
          <p15:clr>
            <a:srgbClr val="EA4335"/>
          </p15:clr>
        </p15:guide>
        <p15:guide id="26" orient="horz" pos="5921">
          <p15:clr>
            <a:srgbClr val="EA4335"/>
          </p15:clr>
        </p15:guide>
        <p15:guide id="27" orient="horz" pos="6319">
          <p15:clr>
            <a:srgbClr val="EA4335"/>
          </p15:clr>
        </p15:guide>
        <p15:guide id="28" orient="horz" pos="6716">
          <p15:clr>
            <a:srgbClr val="EA4335"/>
          </p15:clr>
        </p15:guide>
        <p15:guide id="29" orient="horz" pos="7119">
          <p15:clr>
            <a:srgbClr val="EA4335"/>
          </p15:clr>
        </p15:guide>
        <p15:guide id="30" orient="horz" pos="752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marR="0" lvl="0" algn="l" rtl="0">
              <a:lnSpc>
                <a:spcPct val="90000"/>
              </a:lnSpc>
              <a:spcBef>
                <a:spcPts val="0"/>
              </a:spcBef>
              <a:spcAft>
                <a:spcPts val="0"/>
              </a:spcAft>
              <a:buClr>
                <a:schemeClr val="lt1"/>
              </a:buClr>
              <a:buSzPts val="8800"/>
              <a:buFont typeface="Inter"/>
              <a:buNone/>
              <a:defRPr sz="8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9pPr>
          </a:lstStyle>
          <a:p>
            <a:endParaRPr/>
          </a:p>
        </p:txBody>
      </p:sp>
      <p:sp>
        <p:nvSpPr>
          <p:cNvPr id="7" name="Google Shape;7;p33"/>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marR="0" lvl="0" indent="-463550" algn="l" rtl="0">
              <a:lnSpc>
                <a:spcPct val="115000"/>
              </a:lnSpc>
              <a:spcBef>
                <a:spcPts val="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1pPr>
            <a:lvl2pPr marL="914400" marR="0" lvl="1"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2pPr>
            <a:lvl3pPr marL="1371600" marR="0" lvl="2"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3pPr>
            <a:lvl4pPr marL="1828800" marR="0" lvl="3"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4pPr>
            <a:lvl5pPr marL="2286000" marR="0" lvl="4"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5pPr>
            <a:lvl6pPr marL="2743200" marR="0" lvl="5"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6pPr>
            <a:lvl7pPr marL="3200400" marR="0" lvl="6"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7pPr>
            <a:lvl8pPr marL="3657600" marR="0" lvl="7"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8pPr>
            <a:lvl9pPr marL="4114800" marR="0" lvl="8" indent="-463550" algn="l" rtl="0">
              <a:lnSpc>
                <a:spcPct val="115000"/>
              </a:lnSpc>
              <a:spcBef>
                <a:spcPts val="1600"/>
              </a:spcBef>
              <a:spcAft>
                <a:spcPts val="1600"/>
              </a:spcAft>
              <a:buClr>
                <a:schemeClr val="lt1"/>
              </a:buClr>
              <a:buSzPts val="3700"/>
              <a:buFont typeface="Inter"/>
              <a:buChar char="■"/>
              <a:defRPr sz="3700" b="0" i="0" u="none" strike="noStrike" cap="none">
                <a:solidFill>
                  <a:schemeClr val="lt1"/>
                </a:solidFill>
                <a:latin typeface="Inter"/>
                <a:ea typeface="Inter"/>
                <a:cs typeface="Inter"/>
                <a:sym typeface="Inter"/>
              </a:defRPr>
            </a:lvl9pPr>
          </a:lstStyle>
          <a:p>
            <a:endParaRPr/>
          </a:p>
        </p:txBody>
      </p:sp>
      <p:sp>
        <p:nvSpPr>
          <p:cNvPr id="8" name="Google Shape;8;p33"/>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marR="0" lvl="0"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26888140"/>
      </p:ext>
    </p:extLst>
  </p:cSld>
  <p:clrMap bg1="lt1" tx1="dk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0">
          <p15:clr>
            <a:srgbClr val="EA4335"/>
          </p15:clr>
        </p15:guide>
        <p15:guide id="2" pos="680">
          <p15:clr>
            <a:srgbClr val="EA4335"/>
          </p15:clr>
        </p15:guide>
        <p15:guide id="3" pos="2679">
          <p15:clr>
            <a:srgbClr val="EA4335"/>
          </p15:clr>
        </p15:guide>
        <p15:guide id="4" pos="3082">
          <p15:clr>
            <a:srgbClr val="EA4335"/>
          </p15:clr>
        </p15:guide>
        <p15:guide id="5" pos="5082">
          <p15:clr>
            <a:srgbClr val="EA4335"/>
          </p15:clr>
        </p15:guide>
        <p15:guide id="6" pos="5479">
          <p15:clr>
            <a:srgbClr val="EA4335"/>
          </p15:clr>
        </p15:guide>
        <p15:guide id="7" pos="7478">
          <p15:clr>
            <a:srgbClr val="EA4335"/>
          </p15:clr>
        </p15:guide>
        <p15:guide id="8" pos="7882">
          <p15:clr>
            <a:srgbClr val="EA4335"/>
          </p15:clr>
        </p15:guide>
        <p15:guide id="9" pos="9881">
          <p15:clr>
            <a:srgbClr val="EA4335"/>
          </p15:clr>
        </p15:guide>
        <p15:guide id="10" pos="10278">
          <p15:clr>
            <a:srgbClr val="EA4335"/>
          </p15:clr>
        </p15:guide>
        <p15:guide id="11" pos="12278">
          <p15:clr>
            <a:srgbClr val="EA4335"/>
          </p15:clr>
        </p15:guide>
        <p15:guide id="12" pos="12681">
          <p15:clr>
            <a:srgbClr val="EA4335"/>
          </p15:clr>
        </p15:guide>
        <p15:guide id="13" pos="14680">
          <p15:clr>
            <a:srgbClr val="EA4335"/>
          </p15:clr>
        </p15:guide>
        <p15:guide id="14" orient="horz" pos="1117">
          <p15:clr>
            <a:srgbClr val="EA4335"/>
          </p15:clr>
        </p15:guide>
        <p15:guide id="15" orient="horz" pos="1521">
          <p15:clr>
            <a:srgbClr val="EA4335"/>
          </p15:clr>
        </p15:guide>
        <p15:guide id="16" orient="horz" pos="1918">
          <p15:clr>
            <a:srgbClr val="EA4335"/>
          </p15:clr>
        </p15:guide>
        <p15:guide id="17" orient="horz" pos="2321">
          <p15:clr>
            <a:srgbClr val="EA4335"/>
          </p15:clr>
        </p15:guide>
        <p15:guide id="18" orient="horz" pos="2719">
          <p15:clr>
            <a:srgbClr val="1C4587"/>
          </p15:clr>
        </p15:guide>
        <p15:guide id="19" orient="horz" pos="3116">
          <p15:clr>
            <a:srgbClr val="EA4335"/>
          </p15:clr>
        </p15:guide>
        <p15:guide id="20" orient="horz" pos="3519">
          <p15:clr>
            <a:srgbClr val="EA4335"/>
          </p15:clr>
        </p15:guide>
        <p15:guide id="21" orient="horz" pos="3917">
          <p15:clr>
            <a:srgbClr val="EA4335"/>
          </p15:clr>
        </p15:guide>
        <p15:guide id="22" orient="horz" pos="4320">
          <p15:clr>
            <a:srgbClr val="EA4335"/>
          </p15:clr>
        </p15:guide>
        <p15:guide id="23" orient="horz" pos="4717">
          <p15:clr>
            <a:srgbClr val="EA4335"/>
          </p15:clr>
        </p15:guide>
        <p15:guide id="24" orient="horz" pos="5115">
          <p15:clr>
            <a:srgbClr val="EA4335"/>
          </p15:clr>
        </p15:guide>
        <p15:guide id="25" orient="horz" pos="5518">
          <p15:clr>
            <a:srgbClr val="EA4335"/>
          </p15:clr>
        </p15:guide>
        <p15:guide id="26" orient="horz" pos="5921">
          <p15:clr>
            <a:srgbClr val="EA4335"/>
          </p15:clr>
        </p15:guide>
        <p15:guide id="27" orient="horz" pos="6319">
          <p15:clr>
            <a:srgbClr val="EA4335"/>
          </p15:clr>
        </p15:guide>
        <p15:guide id="28" orient="horz" pos="6716">
          <p15:clr>
            <a:srgbClr val="EA4335"/>
          </p15:clr>
        </p15:guide>
        <p15:guide id="29" orient="horz" pos="7119">
          <p15:clr>
            <a:srgbClr val="EA4335"/>
          </p15:clr>
        </p15:guide>
        <p15:guide id="30" orient="horz" pos="7523">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conf.researchr.org/profile/icsme-2025/yaroslavzharov" TargetMode="External"/><Relationship Id="rId13" Type="http://schemas.openxmlformats.org/officeDocument/2006/relationships/hyperlink" Target="https://conf.researchr.org/profile/icsme-2025/shotamotoura" TargetMode="External"/><Relationship Id="rId18" Type="http://schemas.openxmlformats.org/officeDocument/2006/relationships/hyperlink" Target="https://conf.researchr.org/profile/icsme-2025/dannydig" TargetMode="External"/><Relationship Id="rId3" Type="http://schemas.openxmlformats.org/officeDocument/2006/relationships/image" Target="../media/image1.png"/><Relationship Id="rId21" Type="http://schemas.openxmlformats.org/officeDocument/2006/relationships/image" Target="../media/image4.png"/><Relationship Id="rId7" Type="http://schemas.openxmlformats.org/officeDocument/2006/relationships/hyperlink" Target="https://conf.researchr.org/profile/icsme-2025/mohammedraihanullah1" TargetMode="External"/><Relationship Id="rId12" Type="http://schemas.openxmlformats.org/officeDocument/2006/relationships/hyperlink" Target="https://conf.researchr.org/profile/icsme-2025/masaharumorimoto1" TargetMode="External"/><Relationship Id="rId17" Type="http://schemas.openxmlformats.org/officeDocument/2006/relationships/hyperlink" Target="https://conf.researchr.org/profile/icsme-2025/nikolaostsantalis" TargetMode="External"/><Relationship Id="rId25" Type="http://schemas.openxmlformats.org/officeDocument/2006/relationships/image" Target="../media/image8.jpeg"/><Relationship Id="rId2" Type="http://schemas.openxmlformats.org/officeDocument/2006/relationships/notesSlide" Target="../notesSlides/notesSlide1.xml"/><Relationship Id="rId16" Type="http://schemas.openxmlformats.org/officeDocument/2006/relationships/hyperlink" Target="https://conf.researchr.org/profile/icsme-2025/hrideshrajan" TargetMode="External"/><Relationship Id="rId20" Type="http://schemas.openxmlformats.org/officeDocument/2006/relationships/image" Target="../media/image3.png"/><Relationship Id="rId1" Type="http://schemas.openxmlformats.org/officeDocument/2006/relationships/slideLayout" Target="../slideLayouts/slideLayout38.xml"/><Relationship Id="rId6" Type="http://schemas.openxmlformats.org/officeDocument/2006/relationships/hyperlink" Target="https://conf.researchr.org/profile/icsme-2025/malindadilharamalwalaarachchige" TargetMode="External"/><Relationship Id="rId11" Type="http://schemas.openxmlformats.org/officeDocument/2006/relationships/hyperlink" Target="https://conf.researchr.org/profile/icsme-2025/haifengchen" TargetMode="External"/><Relationship Id="rId24" Type="http://schemas.openxmlformats.org/officeDocument/2006/relationships/image" Target="../media/image7.png"/><Relationship Id="rId5" Type="http://schemas.openxmlformats.org/officeDocument/2006/relationships/hyperlink" Target="https://conf.researchr.org/profile/icsme-2025/fraolbatole2" TargetMode="External"/><Relationship Id="rId15" Type="http://schemas.openxmlformats.org/officeDocument/2006/relationships/hyperlink" Target="https://conf.researchr.org/profile/icsme-2025/tiennguyen" TargetMode="External"/><Relationship Id="rId23" Type="http://schemas.openxmlformats.org/officeDocument/2006/relationships/image" Target="../media/image6.jpeg"/><Relationship Id="rId10" Type="http://schemas.openxmlformats.org/officeDocument/2006/relationships/hyperlink" Target="https://conf.researchr.org/profile/icsme-2025/kaiishikawa" TargetMode="External"/><Relationship Id="rId19" Type="http://schemas.openxmlformats.org/officeDocument/2006/relationships/image" Target="../media/image2.png"/><Relationship Id="rId4" Type="http://schemas.openxmlformats.org/officeDocument/2006/relationships/hyperlink" Target="https://conf.researchr.org/profile/icsme-2025/abhirambellur" TargetMode="External"/><Relationship Id="rId9" Type="http://schemas.openxmlformats.org/officeDocument/2006/relationships/hyperlink" Target="https://conf.researchr.org/profile/icsme-2025/timofeybryksin" TargetMode="External"/><Relationship Id="rId14" Type="http://schemas.openxmlformats.org/officeDocument/2006/relationships/hyperlink" Target="https://conf.researchr.org/profile/icsme-2025/takeohosomi" TargetMode="External"/><Relationship Id="rId22"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0.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12.png"/><Relationship Id="rId5" Type="http://schemas.openxmlformats.org/officeDocument/2006/relationships/image" Target="../media/image120.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video" Target="../media/media1.mov"/><Relationship Id="rId7" Type="http://schemas.openxmlformats.org/officeDocument/2006/relationships/image" Target="../media/image14.png"/><Relationship Id="rId2" Type="http://schemas.microsoft.com/office/2007/relationships/media" Target="../media/media1.mov"/><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4.xml"/><Relationship Id="rId4"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0.xml"/><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png"/><Relationship Id="rId7"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12.png"/><Relationship Id="rId5" Type="http://schemas.openxmlformats.org/officeDocument/2006/relationships/image" Target="../media/image120.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4.xml"/><Relationship Id="rId1" Type="http://schemas.openxmlformats.org/officeDocument/2006/relationships/tags" Target="../tags/tag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9.xml"/><Relationship Id="rId1" Type="http://schemas.openxmlformats.org/officeDocument/2006/relationships/tags" Target="../tags/tag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
          <p:cNvSpPr txBox="1">
            <a:spLocks noGrp="1"/>
          </p:cNvSpPr>
          <p:nvPr>
            <p:ph type="title"/>
          </p:nvPr>
        </p:nvSpPr>
        <p:spPr>
          <a:xfrm>
            <a:off x="128016" y="-537582"/>
            <a:ext cx="24127968" cy="5292462"/>
          </a:xfrm>
          <a:prstGeom prst="rect">
            <a:avLst/>
          </a:prstGeom>
          <a:noFill/>
          <a:ln>
            <a:noFill/>
          </a:ln>
        </p:spPr>
        <p:txBody>
          <a:bodyPr spcFirstLastPara="1" wrap="square" lIns="0" tIns="243750" rIns="0" bIns="243750" anchor="b" anchorCtr="0">
            <a:noAutofit/>
          </a:bodyPr>
          <a:lstStyle/>
          <a:p>
            <a:pPr marL="0" lvl="0" indent="0" algn="ctr" rtl="0">
              <a:lnSpc>
                <a:spcPct val="90000"/>
              </a:lnSpc>
              <a:spcBef>
                <a:spcPts val="0"/>
              </a:spcBef>
              <a:spcAft>
                <a:spcPts val="0"/>
              </a:spcAft>
              <a:buClr>
                <a:schemeClr val="dk1"/>
              </a:buClr>
              <a:buSzPts val="1100"/>
              <a:buFont typeface="Arial"/>
              <a:buNone/>
            </a:pPr>
            <a:r>
              <a:rPr lang="en-US" sz="10000" b="1"/>
              <a:t>Together We Are Better </a:t>
            </a:r>
            <a:br>
              <a:rPr lang="en-US" sz="10000" b="1"/>
            </a:br>
            <a:r>
              <a:rPr lang="en-US" sz="5500" b="1"/>
              <a:t>LLM, IDE and Semantic Embedding to Assist Move Method Refactoring</a:t>
            </a:r>
            <a:endParaRPr sz="5500"/>
          </a:p>
        </p:txBody>
      </p:sp>
      <p:pic>
        <p:nvPicPr>
          <p:cNvPr id="2" name="Picture 1">
            <a:extLst>
              <a:ext uri="{FF2B5EF4-FFF2-40B4-BE49-F238E27FC236}">
                <a16:creationId xmlns:a16="http://schemas.microsoft.com/office/drawing/2014/main" id="{16DC5C9A-A037-CA06-B934-F1098D9FD75A}"/>
              </a:ext>
            </a:extLst>
          </p:cNvPr>
          <p:cNvPicPr>
            <a:picLocks noChangeAspect="1"/>
          </p:cNvPicPr>
          <p:nvPr/>
        </p:nvPicPr>
        <p:blipFill>
          <a:blip r:embed="rId3"/>
          <a:stretch>
            <a:fillRect/>
          </a:stretch>
        </p:blipFill>
        <p:spPr>
          <a:xfrm>
            <a:off x="0" y="0"/>
            <a:ext cx="4442864" cy="2267712"/>
          </a:xfrm>
          <a:prstGeom prst="rect">
            <a:avLst/>
          </a:prstGeom>
        </p:spPr>
      </p:pic>
      <p:sp>
        <p:nvSpPr>
          <p:cNvPr id="3" name="TextBox 2">
            <a:extLst>
              <a:ext uri="{FF2B5EF4-FFF2-40B4-BE49-F238E27FC236}">
                <a16:creationId xmlns:a16="http://schemas.microsoft.com/office/drawing/2014/main" id="{446A66B7-33D2-0646-8512-48DED87A398A}"/>
              </a:ext>
            </a:extLst>
          </p:cNvPr>
          <p:cNvSpPr txBox="1"/>
          <p:nvPr/>
        </p:nvSpPr>
        <p:spPr>
          <a:xfrm>
            <a:off x="6165574" y="6051569"/>
            <a:ext cx="18799842"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Arial"/>
                <a:cs typeface="Arial"/>
                <a:sym typeface="Arial"/>
                <a:hlinkClick r:id="rId4">
                  <a:extLst>
                    <a:ext uri="{A12FA001-AC4F-418D-AE19-62706E023703}">
                      <ahyp:hlinkClr xmlns:ahyp="http://schemas.microsoft.com/office/drawing/2018/hyperlinkcolor" val="tx"/>
                    </a:ext>
                  </a:extLst>
                </a:hlinkClick>
              </a:rPr>
              <a:t>Abhiram Bellur</a:t>
            </a:r>
            <a:r>
              <a:rPr kumimoji="0" lang="en-US" sz="2800" b="0" i="0" u="none" strike="noStrike" kern="0" cap="none" spc="0" normalizeH="0" baseline="0" noProof="0">
                <a:ln>
                  <a:noFill/>
                </a:ln>
                <a:solidFill>
                  <a:srgbClr val="FFFFFF"/>
                </a:solidFill>
                <a:effectLst/>
                <a:uLnTx/>
                <a:uFillTx/>
                <a:latin typeface="Arial"/>
                <a:cs typeface="Arial"/>
                <a:sym typeface="Arial"/>
              </a:rPr>
              <a:t> University of Colorado Boulder             </a:t>
            </a:r>
            <a:r>
              <a:rPr kumimoji="0" lang="en-US" sz="2800" b="0" i="0" u="none" strike="noStrike" kern="0" cap="none" spc="0" normalizeH="0" baseline="0" noProof="0">
                <a:ln>
                  <a:noFill/>
                </a:ln>
                <a:solidFill>
                  <a:srgbClr val="FFFFFF"/>
                </a:solidFill>
                <a:effectLst/>
                <a:uLnTx/>
                <a:uFillTx/>
                <a:latin typeface="Arial"/>
                <a:cs typeface="Arial"/>
                <a:sym typeface="Arial"/>
                <a:hlinkClick r:id="rId5">
                  <a:extLst>
                    <a:ext uri="{A12FA001-AC4F-418D-AE19-62706E023703}">
                      <ahyp:hlinkClr xmlns:ahyp="http://schemas.microsoft.com/office/drawing/2018/hyperlinkcolor" val="tx"/>
                    </a:ext>
                  </a:extLst>
                </a:hlinkClick>
              </a:rPr>
              <a:t>Fraol Batole</a:t>
            </a:r>
            <a:r>
              <a:rPr kumimoji="0" lang="en-US" sz="2800" b="0" i="0" u="none" strike="noStrike" kern="0" cap="none" spc="0" normalizeH="0" baseline="0" noProof="0">
                <a:ln>
                  <a:noFill/>
                </a:ln>
                <a:solidFill>
                  <a:srgbClr val="FFFFFF"/>
                </a:solidFill>
                <a:effectLst/>
                <a:uLnTx/>
                <a:uFillTx/>
                <a:latin typeface="Arial"/>
                <a:cs typeface="Arial"/>
                <a:sym typeface="Arial"/>
              </a:rPr>
              <a:t> Tulane University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Arial"/>
                <a:cs typeface="Arial"/>
                <a:sym typeface="Arial"/>
                <a:hlinkClick r:id="rId6">
                  <a:extLst>
                    <a:ext uri="{A12FA001-AC4F-418D-AE19-62706E023703}">
                      <ahyp:hlinkClr xmlns:ahyp="http://schemas.microsoft.com/office/drawing/2018/hyperlinkcolor" val="tx"/>
                    </a:ext>
                  </a:extLst>
                </a:hlinkClick>
              </a:rPr>
              <a:t>Malinda Dilhara</a:t>
            </a:r>
            <a:r>
              <a:rPr kumimoji="0" lang="en-US" sz="2800" b="0" i="0" u="none" strike="noStrike" kern="0" cap="none" spc="0" normalizeH="0" baseline="0" noProof="0">
                <a:ln>
                  <a:noFill/>
                </a:ln>
                <a:solidFill>
                  <a:srgbClr val="FFFFFF"/>
                </a:solidFill>
                <a:effectLst/>
                <a:uLnTx/>
                <a:uFillTx/>
                <a:latin typeface="Arial"/>
                <a:cs typeface="Arial"/>
                <a:sym typeface="Arial"/>
              </a:rPr>
              <a:t> Amazon Web Services                        </a:t>
            </a:r>
            <a:r>
              <a:rPr kumimoji="0" lang="en-US" sz="2800" b="0" i="0" u="none" strike="noStrike" kern="0" cap="none" spc="0" normalizeH="0" baseline="0" noProof="0">
                <a:ln>
                  <a:noFill/>
                </a:ln>
                <a:solidFill>
                  <a:srgbClr val="FFFFFF"/>
                </a:solidFill>
                <a:effectLst/>
                <a:uLnTx/>
                <a:uFillTx/>
                <a:latin typeface="Arial"/>
                <a:cs typeface="Arial"/>
                <a:sym typeface="Arial"/>
                <a:hlinkClick r:id="rId7">
                  <a:extLst>
                    <a:ext uri="{A12FA001-AC4F-418D-AE19-62706E023703}">
                      <ahyp:hlinkClr xmlns:ahyp="http://schemas.microsoft.com/office/drawing/2018/hyperlinkcolor" val="tx"/>
                    </a:ext>
                  </a:extLst>
                </a:hlinkClick>
              </a:rPr>
              <a:t>Mohammed Raihan Ullah</a:t>
            </a:r>
            <a:r>
              <a:rPr kumimoji="0" lang="en-US" sz="2800" b="0" i="0" u="none" strike="noStrike" kern="0" cap="none" spc="0" normalizeH="0" baseline="0" noProof="0">
                <a:ln>
                  <a:noFill/>
                </a:ln>
                <a:solidFill>
                  <a:srgbClr val="FFFFFF"/>
                </a:solidFill>
                <a:effectLst/>
                <a:uLnTx/>
                <a:uFillTx/>
                <a:latin typeface="Arial"/>
                <a:cs typeface="Arial"/>
                <a:sym typeface="Arial"/>
              </a:rPr>
              <a:t> University of Colorado Boulder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Arial"/>
                <a:cs typeface="Arial"/>
                <a:sym typeface="Arial"/>
                <a:hlinkClick r:id="rId8">
                  <a:extLst>
                    <a:ext uri="{A12FA001-AC4F-418D-AE19-62706E023703}">
                      <ahyp:hlinkClr xmlns:ahyp="http://schemas.microsoft.com/office/drawing/2018/hyperlinkcolor" val="tx"/>
                    </a:ext>
                  </a:extLst>
                </a:hlinkClick>
              </a:rPr>
              <a:t>Yaroslav Zharov</a:t>
            </a:r>
            <a:r>
              <a:rPr kumimoji="0" lang="en-US" sz="2800" b="0" i="0" u="none" strike="noStrike" kern="0" cap="none" spc="0" normalizeH="0" baseline="0" noProof="0">
                <a:ln>
                  <a:noFill/>
                </a:ln>
                <a:solidFill>
                  <a:srgbClr val="FFFFFF"/>
                </a:solidFill>
                <a:effectLst/>
                <a:uLnTx/>
                <a:uFillTx/>
                <a:latin typeface="Arial"/>
                <a:cs typeface="Arial"/>
                <a:sym typeface="Arial"/>
              </a:rPr>
              <a:t> JetBrains Research                           </a:t>
            </a:r>
            <a:r>
              <a:rPr kumimoji="0" lang="en-US" sz="2800" b="0" i="0" u="none" strike="noStrike" kern="0" cap="none" spc="0" normalizeH="0" baseline="0" noProof="0">
                <a:ln>
                  <a:noFill/>
                </a:ln>
                <a:solidFill>
                  <a:srgbClr val="FFFFFF"/>
                </a:solidFill>
                <a:effectLst/>
                <a:uLnTx/>
                <a:uFillTx/>
                <a:latin typeface="Arial"/>
                <a:cs typeface="Arial"/>
                <a:sym typeface="Arial"/>
                <a:hlinkClick r:id="rId9">
                  <a:extLst>
                    <a:ext uri="{A12FA001-AC4F-418D-AE19-62706E023703}">
                      <ahyp:hlinkClr xmlns:ahyp="http://schemas.microsoft.com/office/drawing/2018/hyperlinkcolor" val="tx"/>
                    </a:ext>
                  </a:extLst>
                </a:hlinkClick>
              </a:rPr>
              <a:t>Timofey Bryksin</a:t>
            </a:r>
            <a:r>
              <a:rPr kumimoji="0" lang="en-US" sz="2800" b="0" i="0" u="none" strike="noStrike" kern="0" cap="none" spc="0" normalizeH="0" baseline="0" noProof="0">
                <a:ln>
                  <a:noFill/>
                </a:ln>
                <a:solidFill>
                  <a:srgbClr val="FFFFFF"/>
                </a:solidFill>
                <a:effectLst/>
                <a:uLnTx/>
                <a:uFillTx/>
                <a:latin typeface="Arial"/>
                <a:cs typeface="Arial"/>
                <a:sym typeface="Arial"/>
              </a:rPr>
              <a:t> JetBrains Research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Arial"/>
                <a:cs typeface="Arial"/>
                <a:sym typeface="Arial"/>
                <a:hlinkClick r:id="rId10">
                  <a:extLst>
                    <a:ext uri="{A12FA001-AC4F-418D-AE19-62706E023703}">
                      <ahyp:hlinkClr xmlns:ahyp="http://schemas.microsoft.com/office/drawing/2018/hyperlinkcolor" val="tx"/>
                    </a:ext>
                  </a:extLst>
                </a:hlinkClick>
              </a:rPr>
              <a:t>Kai Ishikawa</a:t>
            </a:r>
            <a:r>
              <a:rPr kumimoji="0" lang="en-US" sz="2800" b="0" i="0" u="none" strike="noStrike" kern="0" cap="none" spc="0" normalizeH="0" baseline="0" noProof="0">
                <a:ln>
                  <a:noFill/>
                </a:ln>
                <a:solidFill>
                  <a:srgbClr val="FFFFFF"/>
                </a:solidFill>
                <a:effectLst/>
                <a:uLnTx/>
                <a:uFillTx/>
                <a:latin typeface="Arial"/>
                <a:cs typeface="Arial"/>
                <a:sym typeface="Arial"/>
              </a:rPr>
              <a:t> NEC Corporation                                      </a:t>
            </a:r>
            <a:r>
              <a:rPr kumimoji="0" lang="en-US" sz="2800" b="0" i="0" u="none" strike="noStrike" kern="0" cap="none" spc="0" normalizeH="0" baseline="0" noProof="0">
                <a:ln>
                  <a:noFill/>
                </a:ln>
                <a:solidFill>
                  <a:srgbClr val="FFFFFF"/>
                </a:solidFill>
                <a:effectLst/>
                <a:uLnTx/>
                <a:uFillTx/>
                <a:latin typeface="Arial"/>
                <a:cs typeface="Arial"/>
                <a:sym typeface="Arial"/>
                <a:hlinkClick r:id="rId11">
                  <a:extLst>
                    <a:ext uri="{A12FA001-AC4F-418D-AE19-62706E023703}">
                      <ahyp:hlinkClr xmlns:ahyp="http://schemas.microsoft.com/office/drawing/2018/hyperlinkcolor" val="tx"/>
                    </a:ext>
                  </a:extLst>
                </a:hlinkClick>
              </a:rPr>
              <a:t>Haifeng Chen</a:t>
            </a:r>
            <a:r>
              <a:rPr kumimoji="0" lang="en-US" sz="2800" b="0" i="0" u="none" strike="noStrike" kern="0" cap="none" spc="0" normalizeH="0" baseline="0" noProof="0">
                <a:ln>
                  <a:noFill/>
                </a:ln>
                <a:solidFill>
                  <a:srgbClr val="FFFFFF"/>
                </a:solidFill>
                <a:effectLst/>
                <a:uLnTx/>
                <a:uFillTx/>
                <a:latin typeface="Arial"/>
                <a:cs typeface="Arial"/>
                <a:sym typeface="Arial"/>
              </a:rPr>
              <a:t> NEC Laboratories America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Arial"/>
                <a:cs typeface="Arial"/>
                <a:sym typeface="Arial"/>
                <a:hlinkClick r:id="rId12">
                  <a:extLst>
                    <a:ext uri="{A12FA001-AC4F-418D-AE19-62706E023703}">
                      <ahyp:hlinkClr xmlns:ahyp="http://schemas.microsoft.com/office/drawing/2018/hyperlinkcolor" val="tx"/>
                    </a:ext>
                  </a:extLst>
                </a:hlinkClick>
              </a:rPr>
              <a:t>Masaharu Morimoto</a:t>
            </a:r>
            <a:r>
              <a:rPr kumimoji="0" lang="en-US" sz="2800" b="0" i="0" u="none" strike="noStrike" kern="0" cap="none" spc="0" normalizeH="0" baseline="0" noProof="0">
                <a:ln>
                  <a:noFill/>
                </a:ln>
                <a:solidFill>
                  <a:srgbClr val="FFFFFF"/>
                </a:solidFill>
                <a:effectLst/>
                <a:uLnTx/>
                <a:uFillTx/>
                <a:latin typeface="Arial"/>
                <a:cs typeface="Arial"/>
                <a:sym typeface="Arial"/>
              </a:rPr>
              <a:t> NEC Corporation                          </a:t>
            </a:r>
            <a:r>
              <a:rPr kumimoji="0" lang="en-US" sz="2800" b="0" i="0" u="none" strike="noStrike" kern="0" cap="none" spc="0" normalizeH="0" baseline="0" noProof="0">
                <a:ln>
                  <a:noFill/>
                </a:ln>
                <a:solidFill>
                  <a:srgbClr val="FFFFFF"/>
                </a:solidFill>
                <a:effectLst/>
                <a:uLnTx/>
                <a:uFillTx/>
                <a:latin typeface="Arial"/>
                <a:cs typeface="Arial"/>
                <a:sym typeface="Arial"/>
                <a:hlinkClick r:id="rId13">
                  <a:extLst>
                    <a:ext uri="{A12FA001-AC4F-418D-AE19-62706E023703}">
                      <ahyp:hlinkClr xmlns:ahyp="http://schemas.microsoft.com/office/drawing/2018/hyperlinkcolor" val="tx"/>
                    </a:ext>
                  </a:extLst>
                </a:hlinkClick>
              </a:rPr>
              <a:t>Shota Motoura</a:t>
            </a:r>
            <a:r>
              <a:rPr kumimoji="0" lang="en-US" sz="2800" b="0" i="0" u="none" strike="noStrike" kern="0" cap="none" spc="0" normalizeH="0" baseline="0" noProof="0">
                <a:ln>
                  <a:noFill/>
                </a:ln>
                <a:solidFill>
                  <a:srgbClr val="FFFFFF"/>
                </a:solidFill>
                <a:effectLst/>
                <a:uLnTx/>
                <a:uFillTx/>
                <a:latin typeface="Arial"/>
                <a:cs typeface="Arial"/>
                <a:sym typeface="Arial"/>
              </a:rPr>
              <a:t> NEC Corporation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Arial"/>
                <a:cs typeface="Arial"/>
                <a:sym typeface="Arial"/>
                <a:hlinkClick r:id="rId14">
                  <a:extLst>
                    <a:ext uri="{A12FA001-AC4F-418D-AE19-62706E023703}">
                      <ahyp:hlinkClr xmlns:ahyp="http://schemas.microsoft.com/office/drawing/2018/hyperlinkcolor" val="tx"/>
                    </a:ext>
                  </a:extLst>
                </a:hlinkClick>
              </a:rPr>
              <a:t>Takeo Hosomi</a:t>
            </a:r>
            <a:r>
              <a:rPr kumimoji="0" lang="en-US" sz="2800" b="0" i="0" u="none" strike="noStrike" kern="0" cap="none" spc="0" normalizeH="0" baseline="0" noProof="0">
                <a:ln>
                  <a:noFill/>
                </a:ln>
                <a:solidFill>
                  <a:srgbClr val="FFFFFF"/>
                </a:solidFill>
                <a:effectLst/>
                <a:uLnTx/>
                <a:uFillTx/>
                <a:latin typeface="Arial"/>
                <a:cs typeface="Arial"/>
                <a:sym typeface="Arial"/>
              </a:rPr>
              <a:t> NEC Corporation                                   </a:t>
            </a:r>
            <a:r>
              <a:rPr kumimoji="0" lang="en-US" sz="2800" b="0" i="0" u="none" strike="noStrike" kern="0" cap="none" spc="0" normalizeH="0" baseline="0" noProof="0">
                <a:ln>
                  <a:noFill/>
                </a:ln>
                <a:solidFill>
                  <a:srgbClr val="FFFFFF"/>
                </a:solidFill>
                <a:effectLst/>
                <a:uLnTx/>
                <a:uFillTx/>
                <a:latin typeface="Arial"/>
                <a:cs typeface="Arial"/>
                <a:sym typeface="Arial"/>
                <a:hlinkClick r:id="rId15">
                  <a:extLst>
                    <a:ext uri="{A12FA001-AC4F-418D-AE19-62706E023703}">
                      <ahyp:hlinkClr xmlns:ahyp="http://schemas.microsoft.com/office/drawing/2018/hyperlinkcolor" val="tx"/>
                    </a:ext>
                  </a:extLst>
                </a:hlinkClick>
              </a:rPr>
              <a:t>Tien N. Nguyen</a:t>
            </a:r>
            <a:r>
              <a:rPr kumimoji="0" lang="en-US" sz="2800" b="0" i="0" u="none" strike="noStrike" kern="0" cap="none" spc="0" normalizeH="0" baseline="0" noProof="0">
                <a:ln>
                  <a:noFill/>
                </a:ln>
                <a:solidFill>
                  <a:srgbClr val="FFFFFF"/>
                </a:solidFill>
                <a:effectLst/>
                <a:uLnTx/>
                <a:uFillTx/>
                <a:latin typeface="Arial"/>
                <a:cs typeface="Arial"/>
                <a:sym typeface="Arial"/>
              </a:rPr>
              <a:t> University of Texas at Dallas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FFFFFF"/>
                </a:solidFill>
                <a:effectLst/>
                <a:uLnTx/>
                <a:uFillTx/>
                <a:latin typeface="Arial"/>
                <a:cs typeface="Arial"/>
                <a:sym typeface="Arial"/>
                <a:hlinkClick r:id="rId16">
                  <a:extLst>
                    <a:ext uri="{A12FA001-AC4F-418D-AE19-62706E023703}">
                      <ahyp:hlinkClr xmlns:ahyp="http://schemas.microsoft.com/office/drawing/2018/hyperlinkcolor" val="tx"/>
                    </a:ext>
                  </a:extLst>
                </a:hlinkClick>
              </a:rPr>
              <a:t>Hridesh Rajan</a:t>
            </a:r>
            <a:r>
              <a:rPr kumimoji="0" lang="en-US" sz="2800" b="0" i="0" u="none" strike="noStrike" kern="0" cap="none" spc="0" normalizeH="0" baseline="0" noProof="0">
                <a:ln>
                  <a:noFill/>
                </a:ln>
                <a:solidFill>
                  <a:srgbClr val="FFFFFF"/>
                </a:solidFill>
                <a:effectLst/>
                <a:uLnTx/>
                <a:uFillTx/>
                <a:latin typeface="Arial"/>
                <a:cs typeface="Arial"/>
                <a:sym typeface="Arial"/>
              </a:rPr>
              <a:t> Tulane University                                   </a:t>
            </a:r>
            <a:r>
              <a:rPr kumimoji="0" lang="en-US" sz="2800" b="0" i="0" u="none" strike="noStrike" kern="0" cap="none" spc="0" normalizeH="0" baseline="0" noProof="0">
                <a:ln>
                  <a:noFill/>
                </a:ln>
                <a:solidFill>
                  <a:srgbClr val="FFFFFF"/>
                </a:solidFill>
                <a:effectLst/>
                <a:uLnTx/>
                <a:uFillTx/>
                <a:latin typeface="Arial"/>
                <a:cs typeface="Arial"/>
                <a:sym typeface="Arial"/>
                <a:hlinkClick r:id="rId17">
                  <a:extLst>
                    <a:ext uri="{A12FA001-AC4F-418D-AE19-62706E023703}">
                      <ahyp:hlinkClr xmlns:ahyp="http://schemas.microsoft.com/office/drawing/2018/hyperlinkcolor" val="tx"/>
                    </a:ext>
                  </a:extLst>
                </a:hlinkClick>
              </a:rPr>
              <a:t>Nikolaos Tsantalis</a:t>
            </a:r>
            <a:r>
              <a:rPr kumimoji="0" lang="en-US" sz="2800" b="0" i="0" u="none" strike="noStrike" kern="0" cap="none" spc="0" normalizeH="0" baseline="0" noProof="0">
                <a:ln>
                  <a:noFill/>
                </a:ln>
                <a:solidFill>
                  <a:srgbClr val="FFFFFF"/>
                </a:solidFill>
                <a:effectLst/>
                <a:uLnTx/>
                <a:uFillTx/>
                <a:latin typeface="Arial"/>
                <a:cs typeface="Arial"/>
                <a:sym typeface="Arial"/>
              </a:rPr>
              <a:t> Concordia University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sng" strike="noStrike" kern="0" cap="none" spc="0" normalizeH="0" baseline="0" noProof="0">
                <a:ln>
                  <a:noFill/>
                </a:ln>
                <a:solidFill>
                  <a:srgbClr val="FFFFFF"/>
                </a:solidFill>
                <a:effectLst/>
                <a:uLnTx/>
                <a:uFillTx/>
                <a:latin typeface="Arial"/>
                <a:cs typeface="Arial"/>
                <a:sym typeface="Arial"/>
                <a:hlinkClick r:id="rId18">
                  <a:extLst>
                    <a:ext uri="{A12FA001-AC4F-418D-AE19-62706E023703}">
                      <ahyp:hlinkClr xmlns:ahyp="http://schemas.microsoft.com/office/drawing/2018/hyperlinkcolor" val="tx"/>
                    </a:ext>
                  </a:extLst>
                </a:hlinkClick>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b="1" i="0" u="none" strike="noStrike" kern="0" cap="none" spc="0" normalizeH="0" baseline="0" noProof="0">
                <a:ln>
                  <a:noFill/>
                </a:ln>
                <a:solidFill>
                  <a:srgbClr val="FF318C"/>
                </a:solidFill>
                <a:effectLst/>
                <a:uLnTx/>
                <a:uFillTx/>
                <a:latin typeface="Arial"/>
                <a:cs typeface="Arial"/>
                <a:sym typeface="Arial"/>
              </a:rPr>
              <a:t>                                         Danny Dig</a:t>
            </a:r>
            <a:r>
              <a:rPr kumimoji="0" lang="en-US" sz="2800" b="0" i="0" u="none" strike="noStrike" kern="0" cap="none" spc="0" normalizeH="0" baseline="0" noProof="0">
                <a:ln>
                  <a:noFill/>
                </a:ln>
                <a:solidFill>
                  <a:srgbClr val="FFFFFF"/>
                </a:solidFill>
                <a:effectLst/>
                <a:uLnTx/>
                <a:uFillTx/>
                <a:latin typeface="Arial"/>
                <a:cs typeface="Arial"/>
                <a:sym typeface="Arial"/>
              </a:rPr>
              <a:t> University of Colorado Boulder, JetBrains Research</a:t>
            </a:r>
          </a:p>
        </p:txBody>
      </p:sp>
      <p:pic>
        <p:nvPicPr>
          <p:cNvPr id="6" name="Picture 2" descr="JetBrains-Research · GitHub">
            <a:extLst>
              <a:ext uri="{FF2B5EF4-FFF2-40B4-BE49-F238E27FC236}">
                <a16:creationId xmlns:a16="http://schemas.microsoft.com/office/drawing/2014/main" id="{D7E00EC9-9962-7476-7FB2-34BE6F334C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955014" y="10417027"/>
            <a:ext cx="3530261" cy="35302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 Web Services - Wikipedia">
            <a:extLst>
              <a:ext uri="{FF2B5EF4-FFF2-40B4-BE49-F238E27FC236}">
                <a16:creationId xmlns:a16="http://schemas.microsoft.com/office/drawing/2014/main" id="{98D3BDB8-A9AC-2028-A652-58A1DCE27BD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663064" y="11404280"/>
            <a:ext cx="2592920" cy="15557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ulane University Logo and symbol, meaning, history, PNG, brand">
            <a:extLst>
              <a:ext uri="{FF2B5EF4-FFF2-40B4-BE49-F238E27FC236}">
                <a16:creationId xmlns:a16="http://schemas.microsoft.com/office/drawing/2014/main" id="{795564D5-A7A7-0ADF-CF40-2D193E3B5E7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64653" y="11038787"/>
            <a:ext cx="4065321" cy="22867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Colorado Boulder | Boulder CO">
            <a:extLst>
              <a:ext uri="{FF2B5EF4-FFF2-40B4-BE49-F238E27FC236}">
                <a16:creationId xmlns:a16="http://schemas.microsoft.com/office/drawing/2014/main" id="{01660B6D-1E05-F683-9128-0112C1FB78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9773" y="11038787"/>
            <a:ext cx="2466307" cy="24663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ncordia University">
            <a:extLst>
              <a:ext uri="{FF2B5EF4-FFF2-40B4-BE49-F238E27FC236}">
                <a16:creationId xmlns:a16="http://schemas.microsoft.com/office/drawing/2014/main" id="{B2A98986-C885-AAD7-1CF0-AB3EC33E7AF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51717" y="11215307"/>
            <a:ext cx="3443579" cy="1933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iversity of Texas at Dallas - Wikipedia">
            <a:extLst>
              <a:ext uri="{FF2B5EF4-FFF2-40B4-BE49-F238E27FC236}">
                <a16:creationId xmlns:a16="http://schemas.microsoft.com/office/drawing/2014/main" id="{77ABB8F9-01DD-086B-1BC9-3CA299B2F49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488706" y="10971445"/>
            <a:ext cx="2466308" cy="246630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C Logo and symbol, meaning, history, PNG, brand">
            <a:extLst>
              <a:ext uri="{FF2B5EF4-FFF2-40B4-BE49-F238E27FC236}">
                <a16:creationId xmlns:a16="http://schemas.microsoft.com/office/drawing/2014/main" id="{F2B21F57-C52B-7614-0A15-FE26DA5B9EB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787181" y="11404281"/>
            <a:ext cx="3530261" cy="1555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189490"/>
    </mc:Choice>
    <mc:Fallback xmlns="">
      <p:transition spd="slow" advTm="1894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119AB-2342-E66D-1AF3-BCE98B733234}"/>
              </a:ext>
            </a:extLst>
          </p:cNvPr>
          <p:cNvSpPr>
            <a:spLocks noGrp="1"/>
          </p:cNvSpPr>
          <p:nvPr>
            <p:ph type="title"/>
          </p:nvPr>
        </p:nvSpPr>
        <p:spPr/>
        <p:txBody>
          <a:bodyPr/>
          <a:lstStyle/>
          <a:p>
            <a:r>
              <a:rPr lang="en-US"/>
              <a:t>Empirical Evaluation Setup</a:t>
            </a:r>
          </a:p>
        </p:txBody>
      </p:sp>
      <p:sp>
        <p:nvSpPr>
          <p:cNvPr id="3" name="Content Placeholder 2">
            <a:extLst>
              <a:ext uri="{FF2B5EF4-FFF2-40B4-BE49-F238E27FC236}">
                <a16:creationId xmlns:a16="http://schemas.microsoft.com/office/drawing/2014/main" id="{27F0A526-81C2-3F45-E226-AC6280E1760D}"/>
              </a:ext>
            </a:extLst>
          </p:cNvPr>
          <p:cNvSpPr>
            <a:spLocks noGrp="1"/>
          </p:cNvSpPr>
          <p:nvPr>
            <p:ph idx="1"/>
          </p:nvPr>
        </p:nvSpPr>
        <p:spPr>
          <a:xfrm>
            <a:off x="1676400" y="4018279"/>
            <a:ext cx="21031200" cy="10064750"/>
          </a:xfrm>
        </p:spPr>
        <p:txBody>
          <a:bodyPr>
            <a:normAutofit/>
          </a:bodyPr>
          <a:lstStyle/>
          <a:p>
            <a:pPr marL="0" indent="0">
              <a:buNone/>
            </a:pPr>
            <a:r>
              <a:rPr lang="en-US"/>
              <a:t>Two Datasets:</a:t>
            </a:r>
          </a:p>
          <a:p>
            <a:pPr>
              <a:buFontTx/>
              <a:buChar char="-"/>
            </a:pPr>
            <a:r>
              <a:rPr lang="en-US"/>
              <a:t>Synthetic corpus of 235 MM scenarios</a:t>
            </a:r>
          </a:p>
          <a:p>
            <a:pPr>
              <a:buFontTx/>
              <a:buChar char="-"/>
            </a:pPr>
            <a:r>
              <a:rPr lang="en-US"/>
              <a:t>New real-world corpus 210 MM (2024+, OSS), avoids LLM training contamination</a:t>
            </a:r>
          </a:p>
          <a:p>
            <a:pPr marL="0" indent="0">
              <a:buNone/>
            </a:pPr>
            <a:endParaRPr lang="en-US"/>
          </a:p>
          <a:p>
            <a:pPr marL="0" indent="0">
              <a:buNone/>
            </a:pPr>
            <a:endParaRPr lang="en-US"/>
          </a:p>
          <a:p>
            <a:pPr marL="0" indent="0">
              <a:buNone/>
            </a:pPr>
            <a:r>
              <a:rPr lang="en-US"/>
              <a:t>Formative study, OSS replication, repository mining, user study, questionnaire survey </a:t>
            </a:r>
          </a:p>
          <a:p>
            <a:pPr marL="0" indent="0">
              <a:buNone/>
            </a:pPr>
            <a:endParaRPr lang="en-US"/>
          </a:p>
          <a:p>
            <a:pPr marL="0" indent="0">
              <a:buNone/>
            </a:pPr>
            <a:r>
              <a:rPr lang="en-US"/>
              <a:t>Baselines: </a:t>
            </a:r>
            <a:r>
              <a:rPr lang="en-US" err="1"/>
              <a:t>JMove</a:t>
            </a:r>
            <a:r>
              <a:rPr lang="en-US"/>
              <a:t>, </a:t>
            </a:r>
            <a:r>
              <a:rPr lang="en-US" err="1"/>
              <a:t>FeTruth</a:t>
            </a:r>
            <a:r>
              <a:rPr lang="en-US"/>
              <a:t>, </a:t>
            </a:r>
            <a:r>
              <a:rPr lang="en-US" err="1"/>
              <a:t>HMove</a:t>
            </a:r>
            <a:r>
              <a:rPr lang="en-US"/>
              <a:t>, Vanilla LLM</a:t>
            </a:r>
          </a:p>
          <a:p>
            <a:pPr marL="0" indent="0">
              <a:buNone/>
            </a:pPr>
            <a:endParaRPr lang="en-US"/>
          </a:p>
          <a:p>
            <a:pPr marL="0" indent="0">
              <a:buNone/>
            </a:pPr>
            <a:r>
              <a:rPr lang="en-US"/>
              <a:t>User study: 30 participants, 1 week, own project </a:t>
            </a:r>
          </a:p>
          <a:p>
            <a:pPr marL="0" indent="0">
              <a:buNone/>
            </a:pPr>
            <a:endParaRPr lang="en-US"/>
          </a:p>
        </p:txBody>
      </p:sp>
      <p:sp>
        <p:nvSpPr>
          <p:cNvPr id="4" name="Slide Number Placeholder 3">
            <a:extLst>
              <a:ext uri="{FF2B5EF4-FFF2-40B4-BE49-F238E27FC236}">
                <a16:creationId xmlns:a16="http://schemas.microsoft.com/office/drawing/2014/main" id="{1415A325-B957-FF0F-458E-7A42E09A8C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10</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spTree>
    <p:extLst>
      <p:ext uri="{BB962C8B-B14F-4D97-AF65-F5344CB8AC3E}">
        <p14:creationId xmlns:p14="http://schemas.microsoft.com/office/powerpoint/2010/main" val="2420627899"/>
      </p:ext>
    </p:extLst>
  </p:cSld>
  <p:clrMapOvr>
    <a:masterClrMapping/>
  </p:clrMapOvr>
  <mc:AlternateContent xmlns:mc="http://schemas.openxmlformats.org/markup-compatibility/2006" xmlns:p14="http://schemas.microsoft.com/office/powerpoint/2010/main">
    <mc:Choice Requires="p14">
      <p:transition spd="slow" p14:dur="2000" advTm="56727"/>
    </mc:Choice>
    <mc:Fallback xmlns="">
      <p:transition spd="slow" advTm="5672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3991-3963-1E68-C8E0-A301B32577A9}"/>
              </a:ext>
            </a:extLst>
          </p:cNvPr>
          <p:cNvSpPr>
            <a:spLocks noGrp="1"/>
          </p:cNvSpPr>
          <p:nvPr>
            <p:ph type="title"/>
          </p:nvPr>
        </p:nvSpPr>
        <p:spPr/>
        <p:txBody>
          <a:bodyPr/>
          <a:lstStyle/>
          <a:p>
            <a:r>
              <a:rPr lang="en-US"/>
              <a:t>Results: Synthetic Corpus </a:t>
            </a:r>
          </a:p>
        </p:txBody>
      </p:sp>
      <p:pic>
        <p:nvPicPr>
          <p:cNvPr id="6" name="Content Placeholder 5" descr="A table of numbers and a number of text&#10;&#10;AI-generated content may be incorrect.">
            <a:extLst>
              <a:ext uri="{FF2B5EF4-FFF2-40B4-BE49-F238E27FC236}">
                <a16:creationId xmlns:a16="http://schemas.microsoft.com/office/drawing/2014/main" id="{C967B24A-2C94-A484-BF25-1DD582ECE810}"/>
              </a:ext>
            </a:extLst>
          </p:cNvPr>
          <p:cNvPicPr>
            <a:picLocks noGrp="1" noChangeAspect="1"/>
          </p:cNvPicPr>
          <p:nvPr>
            <p:ph idx="1"/>
          </p:nvPr>
        </p:nvPicPr>
        <p:blipFill>
          <a:blip r:embed="rId3"/>
          <a:stretch>
            <a:fillRect/>
          </a:stretch>
        </p:blipFill>
        <p:spPr>
          <a:xfrm>
            <a:off x="24669750" y="1612900"/>
            <a:ext cx="12369960" cy="8702676"/>
          </a:xfrm>
        </p:spPr>
      </p:pic>
      <p:sp>
        <p:nvSpPr>
          <p:cNvPr id="4" name="Slide Number Placeholder 3">
            <a:extLst>
              <a:ext uri="{FF2B5EF4-FFF2-40B4-BE49-F238E27FC236}">
                <a16:creationId xmlns:a16="http://schemas.microsoft.com/office/drawing/2014/main" id="{675ACF1D-94C3-2A10-75FF-3976A1DB0E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11</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sp>
        <p:nvSpPr>
          <p:cNvPr id="8" name="Content Placeholder 2">
            <a:extLst>
              <a:ext uri="{FF2B5EF4-FFF2-40B4-BE49-F238E27FC236}">
                <a16:creationId xmlns:a16="http://schemas.microsoft.com/office/drawing/2014/main" id="{5FF8B505-ECBB-20EB-5A9C-0AFB39E7D183}"/>
              </a:ext>
            </a:extLst>
          </p:cNvPr>
          <p:cNvSpPr txBox="1">
            <a:spLocks/>
          </p:cNvSpPr>
          <p:nvPr/>
        </p:nvSpPr>
        <p:spPr>
          <a:xfrm>
            <a:off x="1676400" y="3378201"/>
            <a:ext cx="21031200" cy="10064750"/>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endParaRPr kumimoji="0" lang="en-US" sz="4400" b="0" i="0" u="none" strike="noStrike" kern="1200" cap="none" spc="0" normalizeH="0" baseline="0" noProof="0" dirty="0">
              <a:ln>
                <a:noFill/>
              </a:ln>
              <a:solidFill>
                <a:srgbClr val="FFFFFF"/>
              </a:solidFill>
              <a:effectLst/>
              <a:uLnTx/>
              <a:uFillTx/>
              <a:latin typeface="Arial"/>
              <a:ea typeface="+mn-ea"/>
              <a:cs typeface="+mn-cs"/>
              <a:sym typeface="Arial"/>
            </a:endParaRP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r>
              <a:rPr kumimoji="0" lang="en-US" sz="4400" b="0" i="0" u="none" strike="noStrike" kern="1200" cap="none" spc="0" normalizeH="0" baseline="0" noProof="0" dirty="0">
                <a:ln>
                  <a:noFill/>
                </a:ln>
                <a:solidFill>
                  <a:srgbClr val="FFFFFF"/>
                </a:solidFill>
                <a:effectLst/>
                <a:uLnTx/>
                <a:uFillTx/>
                <a:latin typeface="Arial"/>
                <a:ea typeface="+mn-ea"/>
                <a:cs typeface="+mn-cs"/>
                <a:sym typeface="Arial"/>
              </a:rPr>
              <a:t>Metric: </a:t>
            </a:r>
            <a:r>
              <a:rPr kumimoji="0" lang="en-US" sz="4400" b="0" i="0" u="none" strike="noStrike" kern="1200" cap="none" spc="0" normalizeH="0" baseline="0" noProof="0" dirty="0" err="1">
                <a:ln>
                  <a:noFill/>
                </a:ln>
                <a:solidFill>
                  <a:srgbClr val="FFFFFF"/>
                </a:solidFill>
                <a:effectLst/>
                <a:uLnTx/>
                <a:uFillTx/>
                <a:latin typeface="Arial"/>
                <a:ea typeface="+mn-ea"/>
                <a:cs typeface="+mn-cs"/>
                <a:sym typeface="Arial"/>
              </a:rPr>
              <a:t>Recall@K</a:t>
            </a:r>
            <a:r>
              <a:rPr kumimoji="0" lang="en-US" sz="4400" b="0" i="0" u="none" strike="noStrike" kern="1200" cap="none" spc="0" normalizeH="0" baseline="0" noProof="0" dirty="0">
                <a:ln>
                  <a:noFill/>
                </a:ln>
                <a:solidFill>
                  <a:srgbClr val="FFFFFF"/>
                </a:solidFill>
                <a:effectLst/>
                <a:uLnTx/>
                <a:uFillTx/>
                <a:latin typeface="Arial"/>
                <a:ea typeface="+mn-ea"/>
                <a:cs typeface="+mn-cs"/>
                <a:sym typeface="Arial"/>
              </a:rPr>
              <a:t> for top-K recommendations</a:t>
            </a: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endParaRPr kumimoji="0" lang="en-US" sz="4400" b="0" i="0" u="none" strike="noStrike" kern="1200" cap="none" spc="0" normalizeH="0" baseline="0" noProof="0" dirty="0">
              <a:ln>
                <a:noFill/>
              </a:ln>
              <a:solidFill>
                <a:srgbClr val="FFFFFF"/>
              </a:solidFill>
              <a:effectLst/>
              <a:uLnTx/>
              <a:uFillTx/>
              <a:latin typeface="Arial"/>
              <a:ea typeface="+mn-ea"/>
              <a:cs typeface="+mn-cs"/>
              <a:sym typeface="Arial"/>
            </a:endParaRP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r>
              <a:rPr kumimoji="0" lang="en-US" sz="4400" b="0" i="0" u="none" strike="noStrike" kern="1200" cap="none" spc="0" normalizeH="0" baseline="0" noProof="0" dirty="0">
                <a:ln>
                  <a:noFill/>
                </a:ln>
                <a:solidFill>
                  <a:srgbClr val="FFFFFF"/>
                </a:solidFill>
                <a:effectLst/>
                <a:uLnTx/>
                <a:uFillTx/>
                <a:latin typeface="Arial"/>
                <a:ea typeface="+mn-ea"/>
                <a:cs typeface="+mn-cs"/>
                <a:sym typeface="Arial"/>
              </a:rPr>
              <a:t>Synthetic corpus: 235 MM scenarios</a:t>
            </a: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endParaRPr kumimoji="0" lang="en-US" sz="4400" b="0" i="0" u="none" strike="noStrike" kern="1200" cap="none" spc="0" normalizeH="0" baseline="0" noProof="0" dirty="0">
              <a:ln>
                <a:noFill/>
              </a:ln>
              <a:solidFill>
                <a:srgbClr val="FFFFFF"/>
              </a:solidFill>
              <a:effectLst/>
              <a:uLnTx/>
              <a:uFillTx/>
              <a:latin typeface="Arial"/>
              <a:ea typeface="+mn-ea"/>
              <a:cs typeface="+mn-cs"/>
              <a:sym typeface="Arial"/>
            </a:endParaRP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r>
              <a:rPr kumimoji="0" lang="en-US" sz="4400" b="0" i="0" u="none" strike="noStrike" kern="1200" cap="none" spc="0" normalizeH="0" baseline="0" noProof="0" dirty="0">
                <a:ln>
                  <a:noFill/>
                </a:ln>
                <a:solidFill>
                  <a:srgbClr val="FFFFFF"/>
                </a:solidFill>
                <a:effectLst/>
                <a:uLnTx/>
                <a:uFillTx/>
                <a:latin typeface="Arial"/>
                <a:ea typeface="+mn-ea"/>
                <a:cs typeface="+mn-cs"/>
                <a:sym typeface="Arial"/>
              </a:rPr>
              <a:t>MM-ASSIST Recall@1 = 67%, Recall@3 = 75%</a:t>
            </a: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r>
              <a:rPr kumimoji="0" lang="en" sz="4400" b="1" i="0" u="none" strike="noStrike" kern="1200" cap="none" spc="0" normalizeH="0" baseline="0" noProof="0" dirty="0">
                <a:ln>
                  <a:noFill/>
                </a:ln>
                <a:solidFill>
                  <a:srgbClr val="FF318C"/>
                </a:solidFill>
                <a:effectLst/>
                <a:uLnTx/>
                <a:uFillTx/>
                <a:latin typeface="Arial"/>
                <a:ea typeface="+mn-ea"/>
                <a:cs typeface="+mn-cs"/>
                <a:sym typeface="Arial"/>
              </a:rPr>
              <a:t>1.7x</a:t>
            </a:r>
            <a:r>
              <a:rPr kumimoji="0" lang="en-US" sz="4400" b="0" i="0" u="none" strike="noStrike" kern="1200" cap="none" spc="0" normalizeH="0" baseline="0" noProof="0" dirty="0">
                <a:ln>
                  <a:noFill/>
                </a:ln>
                <a:solidFill>
                  <a:srgbClr val="FFFFFF"/>
                </a:solidFill>
                <a:effectLst/>
                <a:uLnTx/>
                <a:uFillTx/>
                <a:latin typeface="Arial"/>
                <a:ea typeface="+mn-ea"/>
                <a:cs typeface="+mn-cs"/>
                <a:sym typeface="Arial"/>
              </a:rPr>
              <a:t> improvement over best baseline</a:t>
            </a: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endParaRPr kumimoji="0" lang="en-US" sz="4400" b="0" i="0" u="none" strike="noStrike" kern="1200" cap="none" spc="0" normalizeH="0" baseline="0" noProof="0" dirty="0">
              <a:ln>
                <a:noFill/>
              </a:ln>
              <a:solidFill>
                <a:srgbClr val="FFFFFF"/>
              </a:solidFill>
              <a:effectLst/>
              <a:uLnTx/>
              <a:uFillTx/>
              <a:latin typeface="Arial"/>
              <a:ea typeface="+mn-ea"/>
              <a:cs typeface="+mn-cs"/>
              <a:sym typeface="Arial"/>
            </a:endParaRP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endParaRPr kumimoji="0" lang="en-US" sz="4400" b="0" i="0" u="none" strike="noStrike" kern="1200" cap="none" spc="0" normalizeH="0" baseline="0" noProof="0" dirty="0">
              <a:ln>
                <a:noFill/>
              </a:ln>
              <a:solidFill>
                <a:srgbClr val="FFFFFF"/>
              </a:solidFill>
              <a:effectLst/>
              <a:uLnTx/>
              <a:uFillTx/>
              <a:latin typeface="Arial"/>
              <a:ea typeface="+mn-ea"/>
              <a:cs typeface="+mn-cs"/>
              <a:sym typeface="Arial"/>
            </a:endParaRP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r>
              <a:rPr kumimoji="0" lang="en-US" sz="4400" b="0" i="0" u="none" strike="noStrike" kern="1200" cap="none" spc="0" normalizeH="0" baseline="0" noProof="0" dirty="0">
                <a:ln>
                  <a:noFill/>
                </a:ln>
                <a:solidFill>
                  <a:srgbClr val="FFFFFF"/>
                </a:solidFill>
                <a:effectLst/>
                <a:uLnTx/>
                <a:uFillTx/>
                <a:latin typeface="Arial"/>
                <a:ea typeface="+mn-ea"/>
                <a:cs typeface="+mn-cs"/>
                <a:sym typeface="Arial"/>
              </a:rPr>
              <a:t>LLM alone performed better than old tools but still plagued by hallucinations</a:t>
            </a:r>
          </a:p>
          <a:p>
            <a:pPr marL="0" marR="0" lvl="0" indent="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None/>
              <a:tabLst/>
              <a:defRPr/>
            </a:pPr>
            <a:endParaRPr kumimoji="0" lang="en-US" sz="5600" b="0" i="0" u="none" strike="noStrike" kern="1200" cap="none" spc="0" normalizeH="0" baseline="0" noProof="0" dirty="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386069534"/>
      </p:ext>
    </p:extLst>
  </p:cSld>
  <p:clrMapOvr>
    <a:masterClrMapping/>
  </p:clrMapOvr>
  <mc:AlternateContent xmlns:mc="http://schemas.openxmlformats.org/markup-compatibility/2006" xmlns:p14="http://schemas.microsoft.com/office/powerpoint/2010/main">
    <mc:Choice Requires="p14">
      <p:transition spd="slow" p14:dur="2000" advTm="72359"/>
    </mc:Choice>
    <mc:Fallback xmlns="">
      <p:transition spd="slow" advTm="7235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E5B9-23F5-708C-B43E-7FC3491A2634}"/>
              </a:ext>
            </a:extLst>
          </p:cNvPr>
          <p:cNvSpPr>
            <a:spLocks noGrp="1"/>
          </p:cNvSpPr>
          <p:nvPr>
            <p:ph type="title"/>
          </p:nvPr>
        </p:nvSpPr>
        <p:spPr/>
        <p:txBody>
          <a:bodyPr/>
          <a:lstStyle/>
          <a:p>
            <a:r>
              <a:rPr lang="en-US"/>
              <a:t>Results: Real-World Corpus + User study</a:t>
            </a:r>
          </a:p>
        </p:txBody>
      </p:sp>
      <p:sp>
        <p:nvSpPr>
          <p:cNvPr id="3" name="Content Placeholder 2">
            <a:extLst>
              <a:ext uri="{FF2B5EF4-FFF2-40B4-BE49-F238E27FC236}">
                <a16:creationId xmlns:a16="http://schemas.microsoft.com/office/drawing/2014/main" id="{B3386C5F-0104-2023-8C00-AA41223BFAF2}"/>
              </a:ext>
            </a:extLst>
          </p:cNvPr>
          <p:cNvSpPr>
            <a:spLocks noGrp="1"/>
          </p:cNvSpPr>
          <p:nvPr>
            <p:ph idx="1"/>
          </p:nvPr>
        </p:nvSpPr>
        <p:spPr/>
        <p:txBody>
          <a:bodyPr/>
          <a:lstStyle/>
          <a:p>
            <a:pPr marL="0" indent="0">
              <a:buNone/>
            </a:pPr>
            <a:r>
              <a:rPr lang="en-US" dirty="0"/>
              <a:t>Replicated 210 OSS </a:t>
            </a:r>
            <a:r>
              <a:rPr lang="en-US" dirty="0" err="1"/>
              <a:t>refactorings</a:t>
            </a:r>
            <a:r>
              <a:rPr lang="en-US" dirty="0"/>
              <a:t> (uncontaminated by LLM training) </a:t>
            </a:r>
          </a:p>
          <a:p>
            <a:pPr marL="0" indent="0">
              <a:buNone/>
            </a:pPr>
            <a:endParaRPr lang="en-US" dirty="0"/>
          </a:p>
          <a:p>
            <a:pPr marL="0" indent="0">
              <a:buNone/>
            </a:pPr>
            <a:r>
              <a:rPr lang="en-US" dirty="0"/>
              <a:t>MM-ASSIST Recall@3 = </a:t>
            </a:r>
            <a:r>
              <a:rPr lang="en-US" b="1" dirty="0"/>
              <a:t>80% vs 33%</a:t>
            </a:r>
            <a:r>
              <a:rPr lang="en-US" dirty="0"/>
              <a:t> (best baselines) → </a:t>
            </a:r>
            <a:r>
              <a:rPr lang="en" sz="4000" b="1" dirty="0">
                <a:solidFill>
                  <a:schemeClr val="accent3"/>
                </a:solidFill>
              </a:rPr>
              <a:t> 2.4x </a:t>
            </a:r>
            <a:r>
              <a:rPr lang="en-US" b="1" dirty="0"/>
              <a:t>improvement</a:t>
            </a:r>
            <a:r>
              <a:rPr lang="en-US" dirty="0"/>
              <a:t>.</a:t>
            </a:r>
          </a:p>
          <a:p>
            <a:pPr marL="0" indent="0">
              <a:buNone/>
            </a:pPr>
            <a:endParaRPr lang="en-US" dirty="0"/>
          </a:p>
          <a:p>
            <a:pPr marL="0" indent="0">
              <a:buNone/>
            </a:pPr>
            <a:r>
              <a:rPr lang="en-US" dirty="0"/>
              <a:t>Runtime: </a:t>
            </a:r>
            <a:r>
              <a:rPr lang="en-US" b="1" dirty="0"/>
              <a:t>~30 seconds</a:t>
            </a:r>
            <a:r>
              <a:rPr lang="en-US" dirty="0"/>
              <a:t> vs hours or days for baselines.</a:t>
            </a:r>
          </a:p>
          <a:p>
            <a:pPr marL="0" indent="0">
              <a:buNone/>
            </a:pPr>
            <a:endParaRPr lang="en-US" dirty="0"/>
          </a:p>
          <a:p>
            <a:pPr marL="0" indent="0">
              <a:buNone/>
            </a:pPr>
            <a:r>
              <a:rPr lang="en-US" dirty="0"/>
              <a:t>User study: 30 </a:t>
            </a:r>
            <a:r>
              <a:rPr lang="en-US" dirty="0" err="1"/>
              <a:t>devs</a:t>
            </a:r>
            <a:r>
              <a:rPr lang="en-US" dirty="0"/>
              <a:t>, used on own project for a week</a:t>
            </a:r>
          </a:p>
          <a:p>
            <a:pPr marL="0" indent="0">
              <a:buNone/>
            </a:pPr>
            <a:r>
              <a:rPr lang="en-US" dirty="0"/>
              <a:t>1150 analyzed classes -&gt; gave recommendations in 350 classes </a:t>
            </a:r>
          </a:p>
          <a:p>
            <a:pPr marL="0" indent="0">
              <a:buNone/>
            </a:pPr>
            <a:r>
              <a:rPr lang="en" sz="3600" b="1" dirty="0">
                <a:solidFill>
                  <a:schemeClr val="accent3"/>
                </a:solidFill>
              </a:rPr>
              <a:t> 83% </a:t>
            </a:r>
            <a:r>
              <a:rPr lang="en-US" b="1" dirty="0"/>
              <a:t>positive ratings</a:t>
            </a:r>
            <a:endParaRPr lang="en-US" dirty="0"/>
          </a:p>
          <a:p>
            <a:pPr marL="0" indent="0">
              <a:lnSpc>
                <a:spcPct val="114999"/>
              </a:lnSpc>
              <a:buNone/>
            </a:pPr>
            <a:r>
              <a:rPr lang="en-US" dirty="0"/>
              <a:t> avg. 7 accepted </a:t>
            </a:r>
            <a:r>
              <a:rPr lang="en-US" dirty="0" err="1"/>
              <a:t>refactorings</a:t>
            </a:r>
            <a:r>
              <a:rPr lang="en-US" dirty="0"/>
              <a:t>/user.</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91DFE0E-0056-FC57-A712-1B8728F4AF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12</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pic>
        <p:nvPicPr>
          <p:cNvPr id="5" name="Picture 4" descr="A person sitting in front of computer screens&#10;&#10;AI-generated content may be incorrect.">
            <a:extLst>
              <a:ext uri="{FF2B5EF4-FFF2-40B4-BE49-F238E27FC236}">
                <a16:creationId xmlns:a16="http://schemas.microsoft.com/office/drawing/2014/main" id="{CB467EA6-FA87-9029-54C1-43A1F2A3EF10}"/>
              </a:ext>
            </a:extLst>
          </p:cNvPr>
          <p:cNvPicPr>
            <a:picLocks noChangeAspect="1"/>
          </p:cNvPicPr>
          <p:nvPr/>
        </p:nvPicPr>
        <p:blipFill>
          <a:blip r:embed="rId3"/>
          <a:stretch>
            <a:fillRect/>
          </a:stretch>
        </p:blipFill>
        <p:spPr>
          <a:xfrm>
            <a:off x="17189234" y="6822356"/>
            <a:ext cx="6812548" cy="6892758"/>
          </a:xfrm>
          <a:prstGeom prst="rect">
            <a:avLst/>
          </a:prstGeom>
        </p:spPr>
      </p:pic>
    </p:spTree>
    <p:extLst>
      <p:ext uri="{BB962C8B-B14F-4D97-AF65-F5344CB8AC3E}">
        <p14:creationId xmlns:p14="http://schemas.microsoft.com/office/powerpoint/2010/main" val="3145481662"/>
      </p:ext>
    </p:extLst>
  </p:cSld>
  <p:clrMapOvr>
    <a:masterClrMapping/>
  </p:clrMapOvr>
  <mc:AlternateContent xmlns:mc="http://schemas.openxmlformats.org/markup-compatibility/2006" xmlns:p14="http://schemas.microsoft.com/office/powerpoint/2010/main">
    <mc:Choice Requires="p14">
      <p:transition spd="slow" p14:dur="2000" advTm="73250"/>
    </mc:Choice>
    <mc:Fallback xmlns="">
      <p:transition spd="slow" advTm="732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AEAA-8E39-C832-FA41-D71ECAAC058C}"/>
              </a:ext>
            </a:extLst>
          </p:cNvPr>
          <p:cNvSpPr>
            <a:spLocks noGrp="1"/>
          </p:cNvSpPr>
          <p:nvPr>
            <p:ph type="title"/>
          </p:nvPr>
        </p:nvSpPr>
        <p:spPr/>
        <p:txBody>
          <a:bodyPr/>
          <a:lstStyle/>
          <a:p>
            <a:r>
              <a:rPr lang="en-US" dirty="0"/>
              <a:t>MM-Assist Summary</a:t>
            </a:r>
          </a:p>
        </p:txBody>
      </p:sp>
      <p:sp>
        <p:nvSpPr>
          <p:cNvPr id="3" name="Content Placeholder 2">
            <a:extLst>
              <a:ext uri="{FF2B5EF4-FFF2-40B4-BE49-F238E27FC236}">
                <a16:creationId xmlns:a16="http://schemas.microsoft.com/office/drawing/2014/main" id="{40A0C749-945E-ABD8-B2FE-D924E4E6EC5D}"/>
              </a:ext>
            </a:extLst>
          </p:cNvPr>
          <p:cNvSpPr>
            <a:spLocks noGrp="1"/>
          </p:cNvSpPr>
          <p:nvPr>
            <p:ph idx="1"/>
          </p:nvPr>
        </p:nvSpPr>
        <p:spPr>
          <a:xfrm>
            <a:off x="1094469" y="4382569"/>
            <a:ext cx="14456081" cy="7153393"/>
          </a:xfrm>
        </p:spPr>
        <p:txBody>
          <a:bodyPr>
            <a:normAutofit fontScale="92500"/>
          </a:bodyPr>
          <a:lstStyle/>
          <a:p>
            <a:pPr marL="0" indent="0">
              <a:buNone/>
            </a:pPr>
            <a:r>
              <a:rPr lang="en-US" dirty="0"/>
              <a:t>First end-to-end LLM-powered Move Method assistant</a:t>
            </a:r>
          </a:p>
          <a:p>
            <a:pPr>
              <a:buFontTx/>
              <a:buChar char="-"/>
            </a:pPr>
            <a:endParaRPr lang="en-US" dirty="0"/>
          </a:p>
          <a:p>
            <a:pPr marL="0" indent="0">
              <a:buNone/>
            </a:pPr>
            <a:r>
              <a:rPr lang="en-US" dirty="0"/>
              <a:t>LLM  + IDE + Human &gt;&gt; Sum of the individual parts</a:t>
            </a:r>
          </a:p>
          <a:p>
            <a:pPr marL="0" indent="0">
              <a:buNone/>
            </a:pPr>
            <a:endParaRPr lang="en-US" dirty="0"/>
          </a:p>
          <a:p>
            <a:pPr marL="0" indent="0">
              <a:lnSpc>
                <a:spcPct val="114999"/>
              </a:lnSpc>
              <a:buNone/>
            </a:pPr>
            <a:r>
              <a:rPr lang="en-US" dirty="0"/>
              <a:t>LLMs (creative)+ IDE (validation) + Refactoring-Aware RAG (lookup)</a:t>
            </a:r>
          </a:p>
          <a:p>
            <a:pPr marL="0" indent="0">
              <a:buNone/>
            </a:pPr>
            <a:endParaRPr lang="en-US" dirty="0"/>
          </a:p>
          <a:p>
            <a:pPr marL="0" indent="0">
              <a:buNone/>
            </a:pPr>
            <a:r>
              <a:rPr lang="en-US" dirty="0"/>
              <a:t>2–4× better recall, 10–100× faster, 5 cents / class</a:t>
            </a:r>
          </a:p>
          <a:p>
            <a:pPr marL="0" indent="0">
              <a:buNone/>
            </a:pPr>
            <a:endParaRPr lang="en-US" dirty="0"/>
          </a:p>
          <a:p>
            <a:pPr marL="0" indent="0">
              <a:buNone/>
            </a:pPr>
            <a:r>
              <a:rPr lang="en-US" dirty="0"/>
              <a:t>Trusted by developers (83% positive)</a:t>
            </a:r>
          </a:p>
          <a:p>
            <a:pPr marL="0" indent="0">
              <a:buNone/>
            </a:pPr>
            <a:endParaRPr lang="en-US" dirty="0"/>
          </a:p>
          <a:p>
            <a:pPr marL="0" indent="0">
              <a:buNone/>
            </a:pPr>
            <a:r>
              <a:rPr lang="en-US" dirty="0"/>
              <a:t>Ongoing work: refactoring agents</a:t>
            </a:r>
          </a:p>
          <a:p>
            <a:pPr>
              <a:buFontTx/>
              <a:buChar char="-"/>
            </a:pPr>
            <a:endParaRPr lang="en-US" dirty="0"/>
          </a:p>
          <a:p>
            <a:pPr>
              <a:buFontTx/>
              <a:buChar char="-"/>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CF97E0E-56A3-7A9E-A411-588691C491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13</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pic>
        <p:nvPicPr>
          <p:cNvPr id="5" name="Picture 4" descr="A qr code with a white background&#10;&#10;AI-generated content may be incorrect.">
            <a:extLst>
              <a:ext uri="{FF2B5EF4-FFF2-40B4-BE49-F238E27FC236}">
                <a16:creationId xmlns:a16="http://schemas.microsoft.com/office/drawing/2014/main" id="{8538E604-D08C-4CBD-3BCD-864AFC3086E7}"/>
              </a:ext>
            </a:extLst>
          </p:cNvPr>
          <p:cNvPicPr>
            <a:picLocks noChangeAspect="1"/>
          </p:cNvPicPr>
          <p:nvPr/>
        </p:nvPicPr>
        <p:blipFill>
          <a:blip r:embed="rId3"/>
          <a:stretch>
            <a:fillRect/>
          </a:stretch>
        </p:blipFill>
        <p:spPr>
          <a:xfrm>
            <a:off x="17457820" y="7411282"/>
            <a:ext cx="5074024" cy="5074024"/>
          </a:xfrm>
          <a:prstGeom prst="rect">
            <a:avLst/>
          </a:prstGeom>
        </p:spPr>
      </p:pic>
      <p:pic>
        <p:nvPicPr>
          <p:cNvPr id="7" name="Picture 6" descr="A screenshot of a computer application&#10;&#10;AI-generated content may be incorrect.">
            <a:extLst>
              <a:ext uri="{FF2B5EF4-FFF2-40B4-BE49-F238E27FC236}">
                <a16:creationId xmlns:a16="http://schemas.microsoft.com/office/drawing/2014/main" id="{746F7EB3-C673-C0CF-CD5D-1758ADB009CB}"/>
              </a:ext>
            </a:extLst>
          </p:cNvPr>
          <p:cNvPicPr>
            <a:picLocks noChangeAspect="1"/>
          </p:cNvPicPr>
          <p:nvPr/>
        </p:nvPicPr>
        <p:blipFill>
          <a:blip r:embed="rId4"/>
          <a:stretch>
            <a:fillRect/>
          </a:stretch>
        </p:blipFill>
        <p:spPr>
          <a:xfrm>
            <a:off x="15703406" y="2806320"/>
            <a:ext cx="8304680" cy="4634753"/>
          </a:xfrm>
          <a:prstGeom prst="rect">
            <a:avLst/>
          </a:prstGeom>
        </p:spPr>
      </p:pic>
    </p:spTree>
    <p:extLst>
      <p:ext uri="{BB962C8B-B14F-4D97-AF65-F5344CB8AC3E}">
        <p14:creationId xmlns:p14="http://schemas.microsoft.com/office/powerpoint/2010/main" val="3643425258"/>
      </p:ext>
    </p:extLst>
  </p:cSld>
  <p:clrMapOvr>
    <a:masterClrMapping/>
  </p:clrMapOvr>
  <mc:AlternateContent xmlns:mc="http://schemas.openxmlformats.org/markup-compatibility/2006" xmlns:p14="http://schemas.microsoft.com/office/powerpoint/2010/main">
    <mc:Choice Requires="p14">
      <p:transition spd="slow" p14:dur="2000" advTm="79424"/>
    </mc:Choice>
    <mc:Fallback xmlns="">
      <p:transition spd="slow" advTm="7942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FB26-C55B-6415-28DD-37342F67C483}"/>
              </a:ext>
            </a:extLst>
          </p:cNvPr>
          <p:cNvSpPr>
            <a:spLocks noGrp="1"/>
          </p:cNvSpPr>
          <p:nvPr>
            <p:ph type="title"/>
          </p:nvPr>
        </p:nvSpPr>
        <p:spPr/>
        <p:txBody>
          <a:bodyPr/>
          <a:lstStyle/>
          <a:p>
            <a:r>
              <a:rPr lang="en-US" dirty="0" err="1"/>
              <a:t>MoveMethod</a:t>
            </a:r>
            <a:r>
              <a:rPr lang="en-US" dirty="0"/>
              <a:t>-Assist     DEMO</a:t>
            </a:r>
          </a:p>
        </p:txBody>
      </p:sp>
      <p:sp>
        <p:nvSpPr>
          <p:cNvPr id="4" name="Slide Number Placeholder 3">
            <a:extLst>
              <a:ext uri="{FF2B5EF4-FFF2-40B4-BE49-F238E27FC236}">
                <a16:creationId xmlns:a16="http://schemas.microsoft.com/office/drawing/2014/main" id="{C4C87001-235A-6F8C-FE18-6CE5946366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05329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AFF12-ABB1-B0E3-0A2E-EEFD78CD46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D87BA-9E98-F3F8-1719-5FCD760EE3A3}"/>
              </a:ext>
            </a:extLst>
          </p:cNvPr>
          <p:cNvSpPr>
            <a:spLocks noGrp="1"/>
          </p:cNvSpPr>
          <p:nvPr>
            <p:ph type="title"/>
          </p:nvPr>
        </p:nvSpPr>
        <p:spPr/>
        <p:txBody>
          <a:bodyPr/>
          <a:lstStyle/>
          <a:p>
            <a:r>
              <a:rPr lang="en-US" dirty="0" err="1"/>
              <a:t>ExtractMethod</a:t>
            </a:r>
            <a:r>
              <a:rPr lang="en-US" dirty="0"/>
              <a:t>-Assist     DEMO</a:t>
            </a:r>
          </a:p>
        </p:txBody>
      </p:sp>
      <p:sp>
        <p:nvSpPr>
          <p:cNvPr id="4" name="Slide Number Placeholder 3">
            <a:extLst>
              <a:ext uri="{FF2B5EF4-FFF2-40B4-BE49-F238E27FC236}">
                <a16:creationId xmlns:a16="http://schemas.microsoft.com/office/drawing/2014/main" id="{E417F998-2796-A4A0-6E44-69480E509A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492980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DF63-B66E-B758-C06B-9384C73A6731}"/>
              </a:ext>
            </a:extLst>
          </p:cNvPr>
          <p:cNvSpPr>
            <a:spLocks noGrp="1"/>
          </p:cNvSpPr>
          <p:nvPr>
            <p:ph type="title"/>
          </p:nvPr>
        </p:nvSpPr>
        <p:spPr/>
        <p:txBody>
          <a:bodyPr/>
          <a:lstStyle/>
          <a:p>
            <a:r>
              <a:rPr lang="en-US" dirty="0"/>
              <a:t>Your questions</a:t>
            </a:r>
          </a:p>
        </p:txBody>
      </p:sp>
      <p:sp>
        <p:nvSpPr>
          <p:cNvPr id="3" name="Text Placeholder 2">
            <a:extLst>
              <a:ext uri="{FF2B5EF4-FFF2-40B4-BE49-F238E27FC236}">
                <a16:creationId xmlns:a16="http://schemas.microsoft.com/office/drawing/2014/main" id="{57669ECF-049A-B829-A556-E8AE674114C0}"/>
              </a:ext>
            </a:extLst>
          </p:cNvPr>
          <p:cNvSpPr>
            <a:spLocks noGrp="1"/>
          </p:cNvSpPr>
          <p:nvPr>
            <p:ph type="body" idx="1"/>
          </p:nvPr>
        </p:nvSpPr>
        <p:spPr/>
        <p:txBody>
          <a:bodyPr/>
          <a:lstStyle/>
          <a:p>
            <a:pPr marL="0" indent="0">
              <a:buNone/>
            </a:pPr>
            <a:r>
              <a:rPr lang="en-US" dirty="0"/>
              <a:t>1. Robustness, Reliability, and Failure Modes (Very Popular)</a:t>
            </a:r>
          </a:p>
          <a:p>
            <a:pPr marL="0" indent="0">
              <a:buNone/>
            </a:pPr>
            <a:r>
              <a:rPr lang="en-US" dirty="0"/>
              <a:t>Core theme: When and why does MM-Assist fail, behave inconsistently, or give brittle results?</a:t>
            </a:r>
          </a:p>
          <a:p>
            <a:pPr marL="0" indent="0">
              <a:buNone/>
            </a:pPr>
            <a:endParaRPr lang="en-US" dirty="0"/>
          </a:p>
          <a:p>
            <a:pPr marL="0" indent="0">
              <a:buNone/>
            </a:pPr>
            <a:r>
              <a:rPr lang="en-US" dirty="0"/>
              <a:t>2. Subjectivity, Human Judgment, and Architectural Intent (Very Popular)</a:t>
            </a:r>
          </a:p>
          <a:p>
            <a:pPr marL="0" indent="0">
              <a:buNone/>
            </a:pPr>
            <a:r>
              <a:rPr lang="en-US" dirty="0"/>
              <a:t>Core theme: The tension between automated refactoring and human design intent.</a:t>
            </a:r>
          </a:p>
          <a:p>
            <a:pPr marL="0" indent="0">
              <a:buNone/>
            </a:pPr>
            <a:endParaRPr lang="en-US" dirty="0"/>
          </a:p>
          <a:p>
            <a:pPr marL="0" indent="0">
              <a:buNone/>
            </a:pPr>
            <a:r>
              <a:rPr lang="en-US" dirty="0"/>
              <a:t>3. Generalization Across Codebases, Domains, and Technical Debt (Very Popular)</a:t>
            </a:r>
          </a:p>
          <a:p>
            <a:pPr marL="0" indent="0">
              <a:buNone/>
            </a:pPr>
            <a:r>
              <a:rPr lang="en-US" dirty="0"/>
              <a:t>Core theme: How well does the approach transfer beyond “clean” or familiar projects?</a:t>
            </a:r>
          </a:p>
          <a:p>
            <a:pPr marL="0" indent="0">
              <a:buNone/>
            </a:pPr>
            <a:endParaRPr lang="en-US" dirty="0"/>
          </a:p>
          <a:p>
            <a:pPr marL="0" indent="0">
              <a:buNone/>
            </a:pPr>
            <a:r>
              <a:rPr lang="en-US" dirty="0"/>
              <a:t>4. Dependence on Language, Tooling, and Ecosystem (Popular)</a:t>
            </a:r>
          </a:p>
          <a:p>
            <a:pPr marL="0" indent="0">
              <a:buNone/>
            </a:pPr>
            <a:r>
              <a:rPr lang="en-US" dirty="0"/>
              <a:t>Core theme: How much of the success is Java- and IntelliJ-specific?</a:t>
            </a:r>
          </a:p>
          <a:p>
            <a:pPr marL="0" indent="0">
              <a:buNone/>
            </a:pPr>
            <a:endParaRPr lang="en-US" dirty="0"/>
          </a:p>
          <a:p>
            <a:pPr marL="0" indent="0">
              <a:buNone/>
            </a:pPr>
            <a:r>
              <a:rPr lang="en-US" dirty="0"/>
              <a:t>5. Semantics, Embeddings, and Representation Quality (Popular)</a:t>
            </a:r>
          </a:p>
          <a:p>
            <a:pPr marL="0" indent="0">
              <a:buNone/>
            </a:pPr>
            <a:r>
              <a:rPr lang="en-US" dirty="0"/>
              <a:t>Core theme: Are embeddings the “right” abstraction for code organization?</a:t>
            </a:r>
          </a:p>
        </p:txBody>
      </p:sp>
      <p:sp>
        <p:nvSpPr>
          <p:cNvPr id="4" name="Slide Number Placeholder 3">
            <a:extLst>
              <a:ext uri="{FF2B5EF4-FFF2-40B4-BE49-F238E27FC236}">
                <a16:creationId xmlns:a16="http://schemas.microsoft.com/office/drawing/2014/main" id="{D4AC0B82-6E44-60F6-BB0E-62E16DD642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708050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70AC-EAAB-3B95-1984-7C80F39CCD79}"/>
              </a:ext>
            </a:extLst>
          </p:cNvPr>
          <p:cNvSpPr>
            <a:spLocks noGrp="1"/>
          </p:cNvSpPr>
          <p:nvPr>
            <p:ph type="title"/>
          </p:nvPr>
        </p:nvSpPr>
        <p:spPr/>
        <p:txBody>
          <a:bodyPr/>
          <a:lstStyle/>
          <a:p>
            <a:r>
              <a:rPr lang="en-US" dirty="0"/>
              <a:t>Your Discussion Points</a:t>
            </a:r>
          </a:p>
        </p:txBody>
      </p:sp>
      <p:sp>
        <p:nvSpPr>
          <p:cNvPr id="3" name="Text Placeholder 2">
            <a:extLst>
              <a:ext uri="{FF2B5EF4-FFF2-40B4-BE49-F238E27FC236}">
                <a16:creationId xmlns:a16="http://schemas.microsoft.com/office/drawing/2014/main" id="{1976C857-5CB4-A3F2-A7A9-2574D44F6F88}"/>
              </a:ext>
            </a:extLst>
          </p:cNvPr>
          <p:cNvSpPr>
            <a:spLocks noGrp="1"/>
          </p:cNvSpPr>
          <p:nvPr>
            <p:ph type="body" idx="1"/>
          </p:nvPr>
        </p:nvSpPr>
        <p:spPr/>
        <p:txBody>
          <a:bodyPr/>
          <a:lstStyle/>
          <a:p>
            <a:pPr marL="0" indent="0">
              <a:buNone/>
            </a:pPr>
            <a:r>
              <a:rPr lang="en-US" dirty="0"/>
              <a:t>1. Role of LLM vs. System Orchestration (Very Popular)</a:t>
            </a:r>
          </a:p>
          <a:p>
            <a:pPr marL="0" indent="0">
              <a:buNone/>
            </a:pPr>
            <a:r>
              <a:rPr lang="en-US" dirty="0"/>
              <a:t>Core idea: Understanding what actually drives MM-Assist’s success—LLM reasoning or careful system design.</a:t>
            </a:r>
          </a:p>
          <a:p>
            <a:pPr marL="0" indent="0">
              <a:buNone/>
            </a:pPr>
            <a:endParaRPr lang="en-US" dirty="0"/>
          </a:p>
          <a:p>
            <a:pPr marL="0" indent="0">
              <a:buNone/>
            </a:pPr>
            <a:r>
              <a:rPr lang="en-US" dirty="0"/>
              <a:t>2. Narrow Focus vs. General Insights (Very Popular)</a:t>
            </a:r>
          </a:p>
          <a:p>
            <a:pPr marL="0" indent="0">
              <a:buNone/>
            </a:pPr>
            <a:r>
              <a:rPr lang="en-US" dirty="0"/>
              <a:t>Core idea: Examining whether focusing on Move Method refactoring constrains or sharpens insights.</a:t>
            </a:r>
            <a:br>
              <a:rPr lang="en-US" dirty="0"/>
            </a:br>
            <a:endParaRPr lang="en-US" dirty="0"/>
          </a:p>
          <a:p>
            <a:pPr marL="0" indent="0">
              <a:buNone/>
            </a:pPr>
            <a:r>
              <a:rPr lang="en-US" dirty="0"/>
              <a:t>3. Safety, Correctness, and Refactoring Hygiene (Popular)</a:t>
            </a:r>
          </a:p>
          <a:p>
            <a:pPr marL="0" indent="0">
              <a:buNone/>
            </a:pPr>
            <a:r>
              <a:rPr lang="en-US" dirty="0"/>
              <a:t>Core idea: Concerns around correctness, anti-patterns, and reversibility of </a:t>
            </a:r>
            <a:r>
              <a:rPr lang="en-US" dirty="0" err="1"/>
              <a:t>refactorings</a:t>
            </a:r>
            <a:r>
              <a:rPr lang="en-US" dirty="0"/>
              <a:t>.</a:t>
            </a:r>
            <a:br>
              <a:rPr lang="en-US" dirty="0"/>
            </a:br>
            <a:endParaRPr lang="en-US" dirty="0"/>
          </a:p>
          <a:p>
            <a:pPr marL="0" indent="0">
              <a:buNone/>
            </a:pPr>
            <a:r>
              <a:rPr lang="en-US" dirty="0"/>
              <a:t>4. Metrics, Evaluation, and Recommendation Strategy (Popular)</a:t>
            </a:r>
          </a:p>
          <a:p>
            <a:pPr marL="0" indent="0">
              <a:buNone/>
            </a:pPr>
            <a:r>
              <a:rPr lang="en-US" dirty="0"/>
              <a:t>Core idea: Evaluating the task as a recommendation problem and how we measure success.</a:t>
            </a:r>
          </a:p>
          <a:p>
            <a:pPr marL="0" indent="0">
              <a:buNone/>
            </a:pPr>
            <a:endParaRPr lang="en-US" dirty="0"/>
          </a:p>
        </p:txBody>
      </p:sp>
      <p:sp>
        <p:nvSpPr>
          <p:cNvPr id="4" name="Slide Number Placeholder 3">
            <a:extLst>
              <a:ext uri="{FF2B5EF4-FFF2-40B4-BE49-F238E27FC236}">
                <a16:creationId xmlns:a16="http://schemas.microsoft.com/office/drawing/2014/main" id="{9B3D0586-747E-1581-7539-4940046054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484668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28"/>
          <p:cNvSpPr txBox="1">
            <a:spLocks noGrp="1"/>
          </p:cNvSpPr>
          <p:nvPr>
            <p:ph type="body" idx="1"/>
          </p:nvPr>
        </p:nvSpPr>
        <p:spPr>
          <a:xfrm>
            <a:off x="753235" y="3845030"/>
            <a:ext cx="23366591" cy="8653384"/>
          </a:xfrm>
          <a:prstGeom prst="rect">
            <a:avLst/>
          </a:prstGeom>
          <a:noFill/>
          <a:ln>
            <a:noFill/>
          </a:ln>
        </p:spPr>
        <p:txBody>
          <a:bodyPr spcFirstLastPara="1" wrap="square" lIns="0" tIns="195025" rIns="0" bIns="0" anchor="t" anchorCtr="0">
            <a:noAutofit/>
          </a:bodyPr>
          <a:lstStyle/>
          <a:p>
            <a:pPr marL="0" lvl="0" indent="0" algn="l" rtl="0">
              <a:lnSpc>
                <a:spcPct val="150000"/>
              </a:lnSpc>
              <a:spcBef>
                <a:spcPts val="0"/>
              </a:spcBef>
              <a:spcAft>
                <a:spcPts val="0"/>
              </a:spcAft>
              <a:buSzPts val="3700"/>
              <a:buNone/>
            </a:pPr>
            <a:r>
              <a:rPr lang="en-US" dirty="0"/>
              <a:t>LLMs are Prolific but with High rate of hallucinations: </a:t>
            </a:r>
            <a:endParaRPr dirty="0"/>
          </a:p>
          <a:p>
            <a:pPr marL="0" lvl="0" indent="0" algn="l" rtl="0">
              <a:lnSpc>
                <a:spcPct val="115000"/>
              </a:lnSpc>
              <a:spcBef>
                <a:spcPts val="0"/>
              </a:spcBef>
              <a:spcAft>
                <a:spcPts val="0"/>
              </a:spcAft>
              <a:buSzPts val="3700"/>
              <a:buNone/>
            </a:pPr>
            <a:r>
              <a:rPr lang="en-US" dirty="0"/>
              <a:t>  - </a:t>
            </a:r>
            <a:r>
              <a:rPr lang="en-US" dirty="0" err="1"/>
              <a:t>ExtractMethod</a:t>
            </a:r>
            <a:r>
              <a:rPr lang="en-US" dirty="0"/>
              <a:t>: 73% rate of hallucinations</a:t>
            </a:r>
            <a:endParaRPr dirty="0"/>
          </a:p>
          <a:p>
            <a:pPr marL="0" lvl="0" indent="0" algn="l" rtl="0">
              <a:lnSpc>
                <a:spcPct val="115000"/>
              </a:lnSpc>
              <a:spcBef>
                <a:spcPts val="0"/>
              </a:spcBef>
              <a:spcAft>
                <a:spcPts val="0"/>
              </a:spcAft>
              <a:buSzPts val="3700"/>
              <a:buNone/>
            </a:pPr>
            <a:r>
              <a:rPr lang="en-US" dirty="0"/>
              <a:t>  - </a:t>
            </a:r>
            <a:r>
              <a:rPr lang="en-US" dirty="0" err="1"/>
              <a:t>MoveMethod</a:t>
            </a:r>
            <a:r>
              <a:rPr lang="en-US" dirty="0"/>
              <a:t> 80% hallucinations </a:t>
            </a:r>
            <a:endParaRPr dirty="0"/>
          </a:p>
          <a:p>
            <a:pPr marL="0" lvl="0" indent="0" algn="l" rtl="0">
              <a:lnSpc>
                <a:spcPct val="150000"/>
              </a:lnSpc>
              <a:spcBef>
                <a:spcPts val="0"/>
              </a:spcBef>
              <a:spcAft>
                <a:spcPts val="0"/>
              </a:spcAft>
              <a:buSzPts val="3700"/>
              <a:buNone/>
            </a:pPr>
            <a:r>
              <a:rPr lang="en-US" dirty="0"/>
              <a:t>  - </a:t>
            </a:r>
            <a:r>
              <a:rPr lang="en-US" dirty="0" err="1"/>
              <a:t>PyCraft</a:t>
            </a:r>
            <a:r>
              <a:rPr lang="en-US" dirty="0"/>
              <a:t>: 65% hallucinations</a:t>
            </a:r>
            <a:endParaRPr dirty="0"/>
          </a:p>
          <a:p>
            <a:pPr marL="0" lvl="0" indent="0" algn="l" rtl="0">
              <a:lnSpc>
                <a:spcPct val="150000"/>
              </a:lnSpc>
              <a:spcBef>
                <a:spcPts val="0"/>
              </a:spcBef>
              <a:spcAft>
                <a:spcPts val="0"/>
              </a:spcAft>
              <a:buSzPts val="3700"/>
              <a:buNone/>
            </a:pPr>
            <a:r>
              <a:rPr lang="en-US" dirty="0"/>
              <a:t>  - Unit tests: 35% hallucinations</a:t>
            </a:r>
            <a:endParaRPr dirty="0"/>
          </a:p>
          <a:p>
            <a:pPr marL="0" lvl="0" indent="0" algn="l" rtl="0">
              <a:lnSpc>
                <a:spcPct val="150000"/>
              </a:lnSpc>
              <a:spcBef>
                <a:spcPts val="0"/>
              </a:spcBef>
              <a:spcAft>
                <a:spcPts val="0"/>
              </a:spcAft>
              <a:buSzPts val="3700"/>
              <a:buNone/>
            </a:pPr>
            <a:endParaRPr b="1" dirty="0"/>
          </a:p>
          <a:p>
            <a:pPr marL="0" lvl="0" indent="0" algn="l" rtl="0">
              <a:lnSpc>
                <a:spcPct val="150000"/>
              </a:lnSpc>
              <a:spcBef>
                <a:spcPts val="0"/>
              </a:spcBef>
              <a:spcAft>
                <a:spcPts val="0"/>
              </a:spcAft>
              <a:buSzPts val="3700"/>
              <a:buNone/>
            </a:pPr>
            <a:r>
              <a:rPr lang="en-US" b="1" dirty="0"/>
              <a:t>D</a:t>
            </a:r>
            <a:r>
              <a:rPr lang="en-US" dirty="0"/>
              <a:t>o what LLM suggests, not what they do =&gt; need for powerful validators</a:t>
            </a:r>
            <a:endParaRPr dirty="0"/>
          </a:p>
          <a:p>
            <a:pPr marL="914400" lvl="1" indent="-463550" algn="l" rtl="0">
              <a:lnSpc>
                <a:spcPct val="150000"/>
              </a:lnSpc>
              <a:spcBef>
                <a:spcPts val="0"/>
              </a:spcBef>
              <a:spcAft>
                <a:spcPts val="0"/>
              </a:spcAft>
              <a:buSzPts val="3700"/>
              <a:buChar char="○"/>
            </a:pPr>
            <a:r>
              <a:rPr lang="en-US" dirty="0"/>
              <a:t>remove hallucinations automatically reusing static analysis from the IDE (e.g., refactoring precondition) Where else can we reuse the IDE as validator?</a:t>
            </a:r>
            <a:endParaRPr dirty="0"/>
          </a:p>
          <a:p>
            <a:pPr marL="914400" lvl="1" indent="-463550" algn="l" rtl="0">
              <a:lnSpc>
                <a:spcPct val="150000"/>
              </a:lnSpc>
              <a:spcBef>
                <a:spcPts val="0"/>
              </a:spcBef>
              <a:spcAft>
                <a:spcPts val="0"/>
              </a:spcAft>
              <a:buSzPts val="3700"/>
              <a:buChar char="○"/>
            </a:pPr>
            <a:r>
              <a:rPr lang="en-US" dirty="0"/>
              <a:t>new static analysis</a:t>
            </a:r>
            <a:endParaRPr dirty="0"/>
          </a:p>
          <a:p>
            <a:pPr marL="914400" lvl="1" indent="-463550" algn="l" rtl="0">
              <a:lnSpc>
                <a:spcPct val="150000"/>
              </a:lnSpc>
              <a:spcBef>
                <a:spcPts val="0"/>
              </a:spcBef>
              <a:spcAft>
                <a:spcPts val="0"/>
              </a:spcAft>
              <a:buSzPts val="3700"/>
              <a:buChar char="○"/>
            </a:pPr>
            <a:r>
              <a:rPr lang="en-US" dirty="0"/>
              <a:t>dynamic analysis: generated small unit tests in </a:t>
            </a:r>
            <a:r>
              <a:rPr lang="en-US" dirty="0" err="1"/>
              <a:t>PyCraft</a:t>
            </a:r>
            <a:r>
              <a:rPr lang="en-US" dirty="0"/>
              <a:t>, used original code variant as validator</a:t>
            </a:r>
            <a:endParaRPr dirty="0"/>
          </a:p>
          <a:p>
            <a:pPr marL="457200" lvl="0" indent="-222250" algn="l" rtl="0">
              <a:lnSpc>
                <a:spcPct val="150000"/>
              </a:lnSpc>
              <a:spcBef>
                <a:spcPts val="0"/>
              </a:spcBef>
              <a:spcAft>
                <a:spcPts val="0"/>
              </a:spcAft>
              <a:buSzPts val="3700"/>
              <a:buNone/>
            </a:pPr>
            <a:endParaRPr sz="1000" b="1" dirty="0"/>
          </a:p>
        </p:txBody>
      </p:sp>
      <p:sp>
        <p:nvSpPr>
          <p:cNvPr id="825" name="Google Shape;825;p2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a:t>Lessons Learned</a:t>
            </a:r>
            <a:endParaRPr/>
          </a:p>
        </p:txBody>
      </p:sp>
      <p:sp>
        <p:nvSpPr>
          <p:cNvPr id="826" name="Google Shape;826;p28"/>
          <p:cNvSpPr txBox="1"/>
          <p:nvPr/>
        </p:nvSpPr>
        <p:spPr>
          <a:xfrm>
            <a:off x="22949889" y="12747849"/>
            <a:ext cx="116993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Arial"/>
                <a:ea typeface="Arial"/>
                <a:cs typeface="Arial"/>
                <a:sym typeface="Arial"/>
              </a:rPr>
              <a:t>22</a:t>
            </a:r>
            <a:endParaRPr sz="1400" b="0" i="0" u="none" strike="noStrike" cap="none">
              <a:solidFill>
                <a:srgbClr val="000000"/>
              </a:solidFill>
              <a:latin typeface="Arial"/>
              <a:ea typeface="Arial"/>
              <a:cs typeface="Arial"/>
              <a:sym typeface="Arial"/>
            </a:endParaRPr>
          </a:p>
        </p:txBody>
      </p:sp>
      <p:pic>
        <p:nvPicPr>
          <p:cNvPr id="827" name="Google Shape;827;p28" descr="Trust But Verify – Ronald Reagan Quote License Plate – DOMAGRON"/>
          <p:cNvPicPr preferRelativeResize="0"/>
          <p:nvPr/>
        </p:nvPicPr>
        <p:blipFill rotWithShape="1">
          <a:blip r:embed="rId3">
            <a:alphaModFix/>
          </a:blip>
          <a:srcRect/>
          <a:stretch/>
        </p:blipFill>
        <p:spPr>
          <a:xfrm>
            <a:off x="12496800" y="768096"/>
            <a:ext cx="11887200" cy="6400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2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2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29"/>
          <p:cNvSpPr txBox="1">
            <a:spLocks noGrp="1"/>
          </p:cNvSpPr>
          <p:nvPr>
            <p:ph type="body" idx="1"/>
          </p:nvPr>
        </p:nvSpPr>
        <p:spPr>
          <a:xfrm>
            <a:off x="264173" y="4294520"/>
            <a:ext cx="24119827" cy="8653384"/>
          </a:xfrm>
          <a:prstGeom prst="rect">
            <a:avLst/>
          </a:prstGeom>
          <a:noFill/>
          <a:ln>
            <a:noFill/>
          </a:ln>
        </p:spPr>
        <p:txBody>
          <a:bodyPr spcFirstLastPara="1" wrap="square" lIns="0" tIns="195025" rIns="0" bIns="0" anchor="t" anchorCtr="0">
            <a:noAutofit/>
          </a:bodyPr>
          <a:lstStyle/>
          <a:p>
            <a:pPr marL="450850" lvl="1" indent="0" algn="l" rtl="0">
              <a:lnSpc>
                <a:spcPct val="150000"/>
              </a:lnSpc>
              <a:spcBef>
                <a:spcPts val="0"/>
              </a:spcBef>
              <a:spcAft>
                <a:spcPts val="0"/>
              </a:spcAft>
              <a:buSzPts val="3700"/>
              <a:buNone/>
            </a:pPr>
            <a:r>
              <a:rPr lang="en-US"/>
              <a:t>Precise prompt for higher quality suggestions</a:t>
            </a:r>
            <a:endParaRPr/>
          </a:p>
          <a:p>
            <a:pPr marL="914400" lvl="1" indent="-463550" algn="l" rtl="0">
              <a:lnSpc>
                <a:spcPct val="150000"/>
              </a:lnSpc>
              <a:spcBef>
                <a:spcPts val="0"/>
              </a:spcBef>
              <a:spcAft>
                <a:spcPts val="0"/>
              </a:spcAft>
              <a:buClr>
                <a:srgbClr val="FFFFFF"/>
              </a:buClr>
              <a:buSzPts val="3700"/>
              <a:buChar char="○"/>
            </a:pPr>
            <a:r>
              <a:rPr lang="en-US">
                <a:solidFill>
                  <a:srgbClr val="FFFFFF"/>
                </a:solidFill>
              </a:rPr>
              <a:t>append line numbers for the code input </a:t>
            </a:r>
            <a:endParaRPr/>
          </a:p>
          <a:p>
            <a:pPr marL="914400" lvl="1" indent="-463550" algn="l" rtl="0">
              <a:lnSpc>
                <a:spcPct val="150000"/>
              </a:lnSpc>
              <a:spcBef>
                <a:spcPts val="0"/>
              </a:spcBef>
              <a:spcAft>
                <a:spcPts val="0"/>
              </a:spcAft>
              <a:buClr>
                <a:srgbClr val="FFFFFF"/>
              </a:buClr>
              <a:buSzPts val="3700"/>
              <a:buChar char="○"/>
            </a:pPr>
            <a:r>
              <a:rPr lang="en-US">
                <a:solidFill>
                  <a:srgbClr val="FFFFFF"/>
                </a:solidFill>
              </a:rPr>
              <a:t>ask LLM to give you precise response using line numbers</a:t>
            </a:r>
            <a:endParaRPr/>
          </a:p>
          <a:p>
            <a:pPr marL="914400" lvl="1" indent="-463550" algn="l" rtl="0">
              <a:lnSpc>
                <a:spcPct val="150000"/>
              </a:lnSpc>
              <a:spcBef>
                <a:spcPts val="0"/>
              </a:spcBef>
              <a:spcAft>
                <a:spcPts val="0"/>
              </a:spcAft>
              <a:buClr>
                <a:srgbClr val="FFFFFF"/>
              </a:buClr>
              <a:buSzPts val="3700"/>
              <a:buChar char="○"/>
            </a:pPr>
            <a:r>
              <a:rPr lang="en-US">
                <a:solidFill>
                  <a:srgbClr val="FFFFFF"/>
                </a:solidFill>
              </a:rPr>
              <a:t>ask LLM to specify the output in structured format (JSON): useful if the output is consumed by other tools</a:t>
            </a:r>
            <a:endParaRPr/>
          </a:p>
          <a:p>
            <a:pPr marL="450850" lvl="1" indent="0" algn="l" rtl="0">
              <a:lnSpc>
                <a:spcPct val="150000"/>
              </a:lnSpc>
              <a:spcBef>
                <a:spcPts val="0"/>
              </a:spcBef>
              <a:spcAft>
                <a:spcPts val="0"/>
              </a:spcAft>
              <a:buSzPts val="3700"/>
              <a:buNone/>
            </a:pPr>
            <a:endParaRPr/>
          </a:p>
          <a:p>
            <a:pPr marL="450850" lvl="1" indent="0" algn="l" rtl="0">
              <a:lnSpc>
                <a:spcPct val="150000"/>
              </a:lnSpc>
              <a:spcBef>
                <a:spcPts val="0"/>
              </a:spcBef>
              <a:spcAft>
                <a:spcPts val="0"/>
              </a:spcAft>
              <a:buSzPts val="3700"/>
              <a:buNone/>
            </a:pPr>
            <a:r>
              <a:rPr lang="en-US"/>
              <a:t>Few-shot learning worked best for both EM-Assist and PyCraft</a:t>
            </a:r>
            <a:endParaRPr/>
          </a:p>
          <a:p>
            <a:pPr marL="450850" lvl="1" indent="0" algn="l" rtl="0">
              <a:lnSpc>
                <a:spcPct val="150000"/>
              </a:lnSpc>
              <a:spcBef>
                <a:spcPts val="0"/>
              </a:spcBef>
              <a:spcAft>
                <a:spcPts val="0"/>
              </a:spcAft>
              <a:buSzPts val="3700"/>
              <a:buNone/>
            </a:pPr>
            <a:r>
              <a:rPr lang="en-US"/>
              <a:t>For MoveMethod-Assist: RAG needed to focus the LLM laser in large projects, along with Chain-of-Thought </a:t>
            </a:r>
            <a:endParaRPr/>
          </a:p>
        </p:txBody>
      </p:sp>
      <p:sp>
        <p:nvSpPr>
          <p:cNvPr id="833" name="Google Shape;833;p2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a:t>Lessons Learned</a:t>
            </a:r>
            <a:endParaRPr/>
          </a:p>
        </p:txBody>
      </p:sp>
      <p:sp>
        <p:nvSpPr>
          <p:cNvPr id="834" name="Google Shape;834;p29"/>
          <p:cNvSpPr txBox="1"/>
          <p:nvPr/>
        </p:nvSpPr>
        <p:spPr>
          <a:xfrm>
            <a:off x="22949889" y="12747849"/>
            <a:ext cx="116993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Arial"/>
                <a:ea typeface="Arial"/>
                <a:cs typeface="Arial"/>
                <a:sym typeface="Arial"/>
              </a:rPr>
              <a:t>23</a:t>
            </a:r>
            <a:endParaRPr sz="1400" b="0" i="0" u="none" strike="noStrike" cap="none">
              <a:solidFill>
                <a:srgbClr val="000000"/>
              </a:solidFill>
              <a:latin typeface="Arial"/>
              <a:ea typeface="Arial"/>
              <a:cs typeface="Arial"/>
              <a:sym typeface="Arial"/>
            </a:endParaRPr>
          </a:p>
        </p:txBody>
      </p:sp>
      <p:pic>
        <p:nvPicPr>
          <p:cNvPr id="835" name="Google Shape;835;p29" descr="Prompt Engineering Course - YouTube"/>
          <p:cNvPicPr preferRelativeResize="0"/>
          <p:nvPr/>
        </p:nvPicPr>
        <p:blipFill rotWithShape="1">
          <a:blip r:embed="rId3">
            <a:alphaModFix/>
          </a:blip>
          <a:srcRect/>
          <a:stretch/>
        </p:blipFill>
        <p:spPr>
          <a:xfrm>
            <a:off x="14155639" y="-20305"/>
            <a:ext cx="10241253" cy="57607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3898-D364-CAB6-B0B9-A7992D577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2FA03-82F3-318F-3511-5C3D62D75FBD}"/>
              </a:ext>
            </a:extLst>
          </p:cNvPr>
          <p:cNvSpPr>
            <a:spLocks noGrp="1"/>
          </p:cNvSpPr>
          <p:nvPr>
            <p:ph type="title"/>
          </p:nvPr>
        </p:nvSpPr>
        <p:spPr>
          <a:xfrm>
            <a:off x="831201" y="1186734"/>
            <a:ext cx="22721700" cy="1527300"/>
          </a:xfrm>
        </p:spPr>
        <p:txBody>
          <a:bodyPr wrap="square" anchor="t">
            <a:normAutofit/>
          </a:bodyPr>
          <a:lstStyle/>
          <a:p>
            <a:r>
              <a:rPr lang="en-US"/>
              <a:t>Why </a:t>
            </a:r>
            <a:r>
              <a:rPr lang="en-US" err="1"/>
              <a:t>MoveMethod</a:t>
            </a:r>
            <a:r>
              <a:rPr lang="en-US"/>
              <a:t> Matters</a:t>
            </a:r>
          </a:p>
        </p:txBody>
      </p:sp>
      <p:sp>
        <p:nvSpPr>
          <p:cNvPr id="8" name="Content Placeholder 2">
            <a:extLst>
              <a:ext uri="{FF2B5EF4-FFF2-40B4-BE49-F238E27FC236}">
                <a16:creationId xmlns:a16="http://schemas.microsoft.com/office/drawing/2014/main" id="{3F1F329E-DF84-440C-EF41-4C7B64F1C52F}"/>
              </a:ext>
            </a:extLst>
          </p:cNvPr>
          <p:cNvSpPr>
            <a:spLocks noGrp="1"/>
          </p:cNvSpPr>
          <p:nvPr>
            <p:ph type="body" idx="1"/>
          </p:nvPr>
        </p:nvSpPr>
        <p:spPr>
          <a:xfrm>
            <a:off x="831201" y="3073266"/>
            <a:ext cx="22721700" cy="9110400"/>
          </a:xfrm>
        </p:spPr>
        <p:txBody>
          <a:bodyPr wrap="square" anchor="t">
            <a:normAutofit/>
          </a:bodyPr>
          <a:lstStyle/>
          <a:p>
            <a:pPr marL="114300" indent="0">
              <a:spcAft>
                <a:spcPts val="600"/>
              </a:spcAft>
              <a:buNone/>
            </a:pPr>
            <a:r>
              <a:rPr lang="en-US"/>
              <a:t>Top-5 most common refactoring</a:t>
            </a:r>
          </a:p>
          <a:p>
            <a:pPr marL="114300" indent="0">
              <a:spcAft>
                <a:spcPts val="600"/>
              </a:spcAft>
              <a:buNone/>
            </a:pPr>
            <a:endParaRPr lang="en-US"/>
          </a:p>
          <a:p>
            <a:pPr marL="114300" indent="0">
              <a:spcAft>
                <a:spcPts val="600"/>
              </a:spcAft>
              <a:buNone/>
            </a:pPr>
            <a:r>
              <a:rPr lang="en-US"/>
              <a:t>Improves cohesion, reduces coupling </a:t>
            </a:r>
          </a:p>
          <a:p>
            <a:pPr marL="114300" indent="0">
              <a:spcAft>
                <a:spcPts val="600"/>
              </a:spcAft>
              <a:buNone/>
            </a:pPr>
            <a:endParaRPr lang="en-US"/>
          </a:p>
          <a:p>
            <a:pPr marL="114300" indent="0">
              <a:spcAft>
                <a:spcPts val="600"/>
              </a:spcAft>
              <a:buNone/>
            </a:pPr>
            <a:r>
              <a:rPr lang="en-US"/>
              <a:t>Reduces Technical Debt and removes code smells: God Class, Feature Envy, Duplicate Code</a:t>
            </a:r>
          </a:p>
          <a:p>
            <a:pPr lvl="1" indent="0">
              <a:spcAft>
                <a:spcPts val="600"/>
              </a:spcAft>
              <a:buNone/>
            </a:pPr>
            <a:endParaRPr lang="en-US"/>
          </a:p>
          <a:p>
            <a:pPr marL="114300" indent="0">
              <a:spcAft>
                <a:spcPts val="600"/>
              </a:spcAft>
              <a:buNone/>
            </a:pPr>
            <a:endParaRPr lang="en-US"/>
          </a:p>
          <a:p>
            <a:pPr marL="114300" indent="0">
              <a:spcAft>
                <a:spcPts val="600"/>
              </a:spcAft>
              <a:buNone/>
            </a:pPr>
            <a:endParaRPr lang="en-US"/>
          </a:p>
          <a:p>
            <a:pPr marL="114300" indent="0">
              <a:spcAft>
                <a:spcPts val="600"/>
              </a:spcAft>
              <a:buNone/>
            </a:pPr>
            <a:endParaRPr lang="en-US"/>
          </a:p>
          <a:p>
            <a:pPr marL="114300" indent="0">
              <a:spcAft>
                <a:spcPts val="600"/>
              </a:spcAft>
              <a:buNone/>
            </a:pPr>
            <a:endParaRPr lang="en-US"/>
          </a:p>
          <a:p>
            <a:pPr>
              <a:spcAft>
                <a:spcPts val="600"/>
              </a:spcAft>
              <a:buFontTx/>
              <a:buChar char="-"/>
            </a:pPr>
            <a:endParaRPr lang="en-US"/>
          </a:p>
          <a:p>
            <a:pPr lvl="1" indent="0">
              <a:spcAft>
                <a:spcPts val="600"/>
              </a:spcAft>
              <a:buNone/>
            </a:pPr>
            <a:endParaRPr lang="en-US"/>
          </a:p>
        </p:txBody>
      </p:sp>
      <p:sp>
        <p:nvSpPr>
          <p:cNvPr id="4" name="Slide Number Placeholder 3" hidden="1">
            <a:extLst>
              <a:ext uri="{FF2B5EF4-FFF2-40B4-BE49-F238E27FC236}">
                <a16:creationId xmlns:a16="http://schemas.microsoft.com/office/drawing/2014/main" id="{2BC1917B-DA66-2A3E-CC58-B2D324E12B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60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600"/>
                </a:spcAft>
                <a:buClr>
                  <a:srgbClr val="000000"/>
                </a:buClr>
                <a:buSzPts val="2700"/>
                <a:buFont typeface="Arial"/>
                <a:buNone/>
                <a:tabLst/>
                <a:defRPr/>
              </a:pPr>
              <a:t>2</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83220E5D-FD7E-4C73-FD07-7DD26402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193" y="8331652"/>
            <a:ext cx="8973914" cy="53843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4419A28-EF5B-7953-51B0-A7ED00366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0979" y="8331652"/>
            <a:ext cx="8973914" cy="53843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2E3C6A-F224-8A6E-AF85-94B255F4A4B2}"/>
              </a:ext>
            </a:extLst>
          </p:cNvPr>
          <p:cNvSpPr/>
          <p:nvPr/>
        </p:nvSpPr>
        <p:spPr>
          <a:xfrm>
            <a:off x="5013434" y="8923283"/>
            <a:ext cx="1592318" cy="4099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a:ln>
                  <a:noFill/>
                </a:ln>
                <a:solidFill>
                  <a:srgbClr val="000000"/>
                </a:solidFill>
                <a:effectLst/>
                <a:uLnTx/>
                <a:uFillTx/>
                <a:latin typeface="Adelle Sans Devanagari" panose="02000503000000020004" pitchFamily="2" charset="-78"/>
                <a:ea typeface="+mn-ea"/>
                <a:cs typeface="Adelle Sans Devanagari" panose="02000503000000020004" pitchFamily="2" charset="-78"/>
                <a:sym typeface="Arial"/>
              </a:rPr>
              <a:t>GOD</a:t>
            </a:r>
          </a:p>
        </p:txBody>
      </p:sp>
    </p:spTree>
    <p:custDataLst>
      <p:tags r:id="rId1"/>
    </p:custDataLst>
    <p:extLst>
      <p:ext uri="{BB962C8B-B14F-4D97-AF65-F5344CB8AC3E}">
        <p14:creationId xmlns:p14="http://schemas.microsoft.com/office/powerpoint/2010/main" val="1596213788"/>
      </p:ext>
    </p:extLst>
  </p:cSld>
  <p:clrMapOvr>
    <a:masterClrMapping/>
  </p:clrMapOvr>
  <mc:AlternateContent xmlns:mc="http://schemas.openxmlformats.org/markup-compatibility/2006" xmlns:p14="http://schemas.microsoft.com/office/powerpoint/2010/main">
    <mc:Choice Requires="p14">
      <p:transition spd="slow" p14:dur="2000" advTm="79295"/>
    </mc:Choice>
    <mc:Fallback xmlns="">
      <p:transition spd="slow" advTm="79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0"/>
          <p:cNvSpPr txBox="1">
            <a:spLocks noGrp="1"/>
          </p:cNvSpPr>
          <p:nvPr>
            <p:ph type="body" idx="1"/>
          </p:nvPr>
        </p:nvSpPr>
        <p:spPr>
          <a:xfrm>
            <a:off x="1086892" y="4294520"/>
            <a:ext cx="22210200" cy="8653384"/>
          </a:xfrm>
          <a:prstGeom prst="rect">
            <a:avLst/>
          </a:prstGeom>
          <a:noFill/>
          <a:ln>
            <a:noFill/>
          </a:ln>
        </p:spPr>
        <p:txBody>
          <a:bodyPr spcFirstLastPara="1" wrap="square" lIns="0" tIns="195025" rIns="0" bIns="0" anchor="t" anchorCtr="0">
            <a:noAutofit/>
          </a:bodyPr>
          <a:lstStyle/>
          <a:p>
            <a:pPr marL="450850" lvl="1" indent="0" algn="l" rtl="0">
              <a:lnSpc>
                <a:spcPct val="150000"/>
              </a:lnSpc>
              <a:spcBef>
                <a:spcPts val="0"/>
              </a:spcBef>
              <a:spcAft>
                <a:spcPts val="0"/>
              </a:spcAft>
              <a:buSzPts val="3700"/>
              <a:buNone/>
            </a:pPr>
            <a:r>
              <a:rPr lang="en-US"/>
              <a:t>To get consistent high-quality suggestions, you need to reprompt  (in the background), accumulate results shown to the user</a:t>
            </a:r>
            <a:endParaRPr/>
          </a:p>
          <a:p>
            <a:pPr marL="450850" lvl="1" indent="0" algn="l" rtl="0">
              <a:lnSpc>
                <a:spcPct val="150000"/>
              </a:lnSpc>
              <a:spcBef>
                <a:spcPts val="0"/>
              </a:spcBef>
              <a:spcAft>
                <a:spcPts val="0"/>
              </a:spcAft>
              <a:buSzPts val="3700"/>
              <a:buNone/>
            </a:pPr>
            <a:endParaRPr/>
          </a:p>
          <a:p>
            <a:pPr marL="450850" lvl="1" indent="0" algn="l" rtl="0">
              <a:lnSpc>
                <a:spcPct val="150000"/>
              </a:lnSpc>
              <a:spcBef>
                <a:spcPts val="0"/>
              </a:spcBef>
              <a:spcAft>
                <a:spcPts val="0"/>
              </a:spcAft>
              <a:buSzPts val="3700"/>
              <a:buNone/>
            </a:pPr>
            <a:r>
              <a:rPr lang="en-US"/>
              <a:t>Re-prompting not a waste</a:t>
            </a:r>
            <a:endParaRPr/>
          </a:p>
          <a:p>
            <a:pPr marL="450850" lvl="1" indent="0" algn="l" rtl="0">
              <a:lnSpc>
                <a:spcPct val="150000"/>
              </a:lnSpc>
              <a:spcBef>
                <a:spcPts val="0"/>
              </a:spcBef>
              <a:spcAft>
                <a:spcPts val="0"/>
              </a:spcAft>
              <a:buSzPts val="3700"/>
              <a:buNone/>
            </a:pPr>
            <a:endParaRPr/>
          </a:p>
          <a:p>
            <a:pPr marL="450850" lvl="1" indent="0" algn="l" rtl="0">
              <a:lnSpc>
                <a:spcPct val="150000"/>
              </a:lnSpc>
              <a:spcBef>
                <a:spcPts val="0"/>
              </a:spcBef>
              <a:spcAft>
                <a:spcPts val="0"/>
              </a:spcAft>
              <a:buSzPts val="3700"/>
              <a:buNone/>
            </a:pPr>
            <a:r>
              <a:rPr lang="en-US"/>
              <a:t>Newly-designed ranking to match LLM workflow (e.g., popularity of suggestions, heat map of the code affected by suggestions)</a:t>
            </a:r>
            <a:endParaRPr/>
          </a:p>
          <a:p>
            <a:pPr marL="450850" lvl="1" indent="0" algn="l" rtl="0">
              <a:lnSpc>
                <a:spcPct val="150000"/>
              </a:lnSpc>
              <a:spcBef>
                <a:spcPts val="0"/>
              </a:spcBef>
              <a:spcAft>
                <a:spcPts val="0"/>
              </a:spcAft>
              <a:buSzPts val="3700"/>
              <a:buNone/>
            </a:pPr>
            <a:endParaRPr/>
          </a:p>
          <a:p>
            <a:pPr marL="914400" lvl="1" indent="-228600" algn="l" rtl="0">
              <a:lnSpc>
                <a:spcPct val="150000"/>
              </a:lnSpc>
              <a:spcBef>
                <a:spcPts val="0"/>
              </a:spcBef>
              <a:spcAft>
                <a:spcPts val="0"/>
              </a:spcAft>
              <a:buSzPts val="3700"/>
              <a:buNone/>
            </a:pPr>
            <a:endParaRPr sz="1000"/>
          </a:p>
          <a:p>
            <a:pPr marL="0" lvl="0" indent="0" algn="l" rtl="0">
              <a:lnSpc>
                <a:spcPct val="150000"/>
              </a:lnSpc>
              <a:spcBef>
                <a:spcPts val="0"/>
              </a:spcBef>
              <a:spcAft>
                <a:spcPts val="0"/>
              </a:spcAft>
              <a:buSzPts val="3700"/>
              <a:buNone/>
            </a:pPr>
            <a:r>
              <a:rPr lang="en-US" b="1"/>
              <a:t>Sweet spot</a:t>
            </a:r>
            <a:r>
              <a:rPr lang="en-US"/>
              <a:t>: tuning LLM hyperparameters (e.g., temperatures and number of iterations) is essential</a:t>
            </a:r>
            <a:endParaRPr/>
          </a:p>
          <a:p>
            <a:pPr marL="228600" marR="0" lvl="0" indent="-228600" algn="l" rtl="0">
              <a:lnSpc>
                <a:spcPct val="90000"/>
              </a:lnSpc>
              <a:spcBef>
                <a:spcPts val="1000"/>
              </a:spcBef>
              <a:spcAft>
                <a:spcPts val="0"/>
              </a:spcAft>
              <a:buClr>
                <a:srgbClr val="FFFFFF"/>
              </a:buClr>
              <a:buSzPts val="3600"/>
              <a:buFont typeface="Arial"/>
              <a:buChar char="•"/>
            </a:pPr>
            <a:r>
              <a:rPr lang="en-US" sz="3600" b="0" i="0" u="none" strike="noStrike" cap="none">
                <a:solidFill>
                  <a:srgbClr val="FFFFFF"/>
                </a:solidFill>
                <a:latin typeface="Calibri"/>
                <a:ea typeface="Calibri"/>
                <a:cs typeface="Calibri"/>
                <a:sym typeface="Calibri"/>
              </a:rPr>
              <a:t>Higher randomness in Large Language Models is preferred when a solid validation framework exists </a:t>
            </a:r>
            <a:endParaRPr/>
          </a:p>
          <a:p>
            <a:pPr marL="457200" lvl="0" indent="-222250" algn="l" rtl="0">
              <a:lnSpc>
                <a:spcPct val="150000"/>
              </a:lnSpc>
              <a:spcBef>
                <a:spcPts val="0"/>
              </a:spcBef>
              <a:spcAft>
                <a:spcPts val="0"/>
              </a:spcAft>
              <a:buSzPts val="3700"/>
              <a:buNone/>
            </a:pPr>
            <a:endParaRPr sz="1000"/>
          </a:p>
        </p:txBody>
      </p:sp>
      <p:sp>
        <p:nvSpPr>
          <p:cNvPr id="841" name="Google Shape;841;p30"/>
          <p:cNvSpPr txBox="1">
            <a:spLocks noGrp="1"/>
          </p:cNvSpPr>
          <p:nvPr>
            <p:ph type="title"/>
          </p:nvPr>
        </p:nvSpPr>
        <p:spPr>
          <a:xfrm>
            <a:off x="0" y="733510"/>
            <a:ext cx="222102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a:t>Lessons Learned: </a:t>
            </a:r>
            <a:br>
              <a:rPr lang="en-US"/>
            </a:br>
            <a:r>
              <a:rPr lang="en-US"/>
              <a:t>Taming LLM nondeterminism</a:t>
            </a:r>
            <a:endParaRPr/>
          </a:p>
        </p:txBody>
      </p:sp>
      <p:sp>
        <p:nvSpPr>
          <p:cNvPr id="842" name="Google Shape;842;p30"/>
          <p:cNvSpPr txBox="1"/>
          <p:nvPr/>
        </p:nvSpPr>
        <p:spPr>
          <a:xfrm>
            <a:off x="22949889" y="12747849"/>
            <a:ext cx="116993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Arial"/>
                <a:ea typeface="Arial"/>
                <a:cs typeface="Arial"/>
                <a:sym typeface="Arial"/>
              </a:rPr>
              <a:t>24</a:t>
            </a:r>
            <a:endParaRPr sz="1400" b="0" i="0" u="none" strike="noStrike" cap="none">
              <a:solidFill>
                <a:srgbClr val="000000"/>
              </a:solidFill>
              <a:latin typeface="Arial"/>
              <a:ea typeface="Arial"/>
              <a:cs typeface="Arial"/>
              <a:sym typeface="Arial"/>
            </a:endParaRPr>
          </a:p>
        </p:txBody>
      </p:sp>
      <p:pic>
        <p:nvPicPr>
          <p:cNvPr id="843" name="Google Shape;843;p30" descr="Lion Taming: an HR professional's guide"/>
          <p:cNvPicPr preferRelativeResize="0"/>
          <p:nvPr/>
        </p:nvPicPr>
        <p:blipFill rotWithShape="1">
          <a:blip r:embed="rId3">
            <a:alphaModFix/>
          </a:blip>
          <a:srcRect/>
          <a:stretch/>
        </p:blipFill>
        <p:spPr>
          <a:xfrm>
            <a:off x="16510000" y="0"/>
            <a:ext cx="7874000" cy="450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F7ED3-E636-0081-7EB0-34D5E4A45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04B7B-F7AC-536D-167F-17DC9F2CF80C}"/>
              </a:ext>
            </a:extLst>
          </p:cNvPr>
          <p:cNvSpPr>
            <a:spLocks noGrp="1"/>
          </p:cNvSpPr>
          <p:nvPr>
            <p:ph type="title"/>
          </p:nvPr>
        </p:nvSpPr>
        <p:spPr/>
        <p:txBody>
          <a:bodyPr/>
          <a:lstStyle/>
          <a:p>
            <a:r>
              <a:rPr lang="en-US" dirty="0"/>
              <a:t>MANTRA     DEMO</a:t>
            </a:r>
          </a:p>
        </p:txBody>
      </p:sp>
      <p:sp>
        <p:nvSpPr>
          <p:cNvPr id="4" name="Slide Number Placeholder 3">
            <a:extLst>
              <a:ext uri="{FF2B5EF4-FFF2-40B4-BE49-F238E27FC236}">
                <a16:creationId xmlns:a16="http://schemas.microsoft.com/office/drawing/2014/main" id="{D7D171EE-4F97-9917-85BE-7D7B5F3DAB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3" name="Picture 2">
            <a:extLst>
              <a:ext uri="{FF2B5EF4-FFF2-40B4-BE49-F238E27FC236}">
                <a16:creationId xmlns:a16="http://schemas.microsoft.com/office/drawing/2014/main" id="{6DAD2A4A-B83C-977B-AC9E-F3F9763CACAB}"/>
              </a:ext>
            </a:extLst>
          </p:cNvPr>
          <p:cNvPicPr>
            <a:picLocks noChangeAspect="1"/>
          </p:cNvPicPr>
          <p:nvPr/>
        </p:nvPicPr>
        <p:blipFill>
          <a:blip r:embed="rId2"/>
          <a:stretch>
            <a:fillRect/>
          </a:stretch>
        </p:blipFill>
        <p:spPr>
          <a:xfrm>
            <a:off x="3829882" y="4894335"/>
            <a:ext cx="17515262" cy="6637109"/>
          </a:xfrm>
          <a:prstGeom prst="rect">
            <a:avLst/>
          </a:prstGeom>
        </p:spPr>
      </p:pic>
    </p:spTree>
    <p:extLst>
      <p:ext uri="{BB962C8B-B14F-4D97-AF65-F5344CB8AC3E}">
        <p14:creationId xmlns:p14="http://schemas.microsoft.com/office/powerpoint/2010/main" val="2887538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D691-5792-F402-95D2-B96666042AA4}"/>
              </a:ext>
            </a:extLst>
          </p:cNvPr>
          <p:cNvSpPr>
            <a:spLocks noGrp="1"/>
          </p:cNvSpPr>
          <p:nvPr>
            <p:ph type="title"/>
          </p:nvPr>
        </p:nvSpPr>
        <p:spPr/>
        <p:txBody>
          <a:bodyPr/>
          <a:lstStyle/>
          <a:p>
            <a:r>
              <a:rPr lang="en-US" dirty="0"/>
              <a:t>Your questions</a:t>
            </a:r>
          </a:p>
        </p:txBody>
      </p:sp>
      <p:sp>
        <p:nvSpPr>
          <p:cNvPr id="3" name="Text Placeholder 2">
            <a:extLst>
              <a:ext uri="{FF2B5EF4-FFF2-40B4-BE49-F238E27FC236}">
                <a16:creationId xmlns:a16="http://schemas.microsoft.com/office/drawing/2014/main" id="{FE60F91D-EF10-11A7-DBBF-29EE44658DE4}"/>
              </a:ext>
            </a:extLst>
          </p:cNvPr>
          <p:cNvSpPr>
            <a:spLocks noGrp="1"/>
          </p:cNvSpPr>
          <p:nvPr>
            <p:ph type="body" idx="1"/>
          </p:nvPr>
        </p:nvSpPr>
        <p:spPr/>
        <p:txBody>
          <a:bodyPr/>
          <a:lstStyle/>
          <a:p>
            <a:pPr marL="0" indent="0">
              <a:buNone/>
            </a:pPr>
            <a:r>
              <a:rPr lang="en-US" dirty="0"/>
              <a:t>Why does the reviewer agent contribute the most to the system’s performance?</a:t>
            </a:r>
          </a:p>
          <a:p>
            <a:pPr marL="0" indent="0">
              <a:buNone/>
            </a:pPr>
            <a:endParaRPr lang="en-US" dirty="0"/>
          </a:p>
          <a:p>
            <a:pPr marL="0" indent="0">
              <a:buNone/>
            </a:pPr>
            <a:r>
              <a:rPr lang="en-US" dirty="0"/>
              <a:t>How to use Mantra?</a:t>
            </a:r>
          </a:p>
          <a:p>
            <a:pPr marL="0" indent="0">
              <a:buNone/>
            </a:pPr>
            <a:endParaRPr lang="en-US" dirty="0"/>
          </a:p>
          <a:p>
            <a:pPr marL="0" indent="0">
              <a:buNone/>
            </a:pPr>
            <a:r>
              <a:rPr lang="en-US" dirty="0"/>
              <a:t>Why were these six </a:t>
            </a:r>
            <a:r>
              <a:rPr lang="en-US" dirty="0" err="1"/>
              <a:t>refactorings</a:t>
            </a:r>
            <a:r>
              <a:rPr lang="en-US" dirty="0"/>
              <a:t> chosen over other common </a:t>
            </a:r>
            <a:r>
              <a:rPr lang="en-US" dirty="0" err="1"/>
              <a:t>refactorings</a:t>
            </a:r>
            <a:r>
              <a:rPr lang="en-US" dirty="0"/>
              <a:t>?</a:t>
            </a:r>
          </a:p>
          <a:p>
            <a:pPr marL="0" indent="0">
              <a:buNone/>
            </a:pPr>
            <a:endParaRPr lang="en-US" dirty="0"/>
          </a:p>
          <a:p>
            <a:pPr marL="0" indent="0">
              <a:buNone/>
            </a:pPr>
            <a:r>
              <a:rPr lang="en-US" dirty="0"/>
              <a:t>Would MANTRA still work if </a:t>
            </a:r>
            <a:r>
              <a:rPr lang="en-US" dirty="0" err="1"/>
              <a:t>refactorings</a:t>
            </a:r>
            <a:r>
              <a:rPr lang="en-US" dirty="0"/>
              <a:t> were embedded in ongoing development rather than </a:t>
            </a:r>
          </a:p>
          <a:p>
            <a:pPr marL="0" indent="0">
              <a:buNone/>
            </a:pPr>
            <a:r>
              <a:rPr lang="en-US" dirty="0"/>
              <a:t>isolated “pure” commits?</a:t>
            </a:r>
          </a:p>
          <a:p>
            <a:pPr marL="0" indent="0">
              <a:buNone/>
            </a:pPr>
            <a:endParaRPr lang="en-US" dirty="0"/>
          </a:p>
          <a:p>
            <a:pPr marL="0" indent="0">
              <a:buNone/>
            </a:pPr>
            <a:r>
              <a:rPr lang="en-US" dirty="0"/>
              <a:t>Are compilation and test success sufficient proxies for refactoring correctness in all cases?</a:t>
            </a:r>
          </a:p>
          <a:p>
            <a:pPr marL="0" indent="0">
              <a:buNone/>
            </a:pPr>
            <a:endParaRPr lang="en-US" dirty="0"/>
          </a:p>
          <a:p>
            <a:pPr marL="0" indent="0">
              <a:buNone/>
            </a:pPr>
            <a:r>
              <a:rPr lang="en-US" dirty="0"/>
              <a:t>How often does the repair phase introduce changes that go beyond structural refactoring?</a:t>
            </a:r>
          </a:p>
          <a:p>
            <a:pPr marL="0" indent="0">
              <a:buNone/>
            </a:pPr>
            <a:endParaRPr lang="en-US" dirty="0"/>
          </a:p>
          <a:p>
            <a:pPr marL="0" indent="0">
              <a:buNone/>
            </a:pPr>
            <a:r>
              <a:rPr lang="en-US" dirty="0"/>
              <a:t>How dependent is MANTRA on high-quality test coverage?</a:t>
            </a:r>
          </a:p>
          <a:p>
            <a:pPr marL="0" indent="0">
              <a:buNone/>
            </a:pPr>
            <a:endParaRPr lang="en-US" dirty="0"/>
          </a:p>
        </p:txBody>
      </p:sp>
      <p:sp>
        <p:nvSpPr>
          <p:cNvPr id="4" name="Slide Number Placeholder 3">
            <a:extLst>
              <a:ext uri="{FF2B5EF4-FFF2-40B4-BE49-F238E27FC236}">
                <a16:creationId xmlns:a16="http://schemas.microsoft.com/office/drawing/2014/main" id="{0A53BCD0-B703-0551-C0B1-E4283E6DCB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406401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D234C-B5F0-D39D-0082-E5E6D943EF21}"/>
              </a:ext>
            </a:extLst>
          </p:cNvPr>
          <p:cNvSpPr>
            <a:spLocks noGrp="1"/>
          </p:cNvSpPr>
          <p:nvPr>
            <p:ph type="title"/>
          </p:nvPr>
        </p:nvSpPr>
        <p:spPr/>
        <p:txBody>
          <a:bodyPr/>
          <a:lstStyle/>
          <a:p>
            <a:r>
              <a:rPr lang="en-US" dirty="0"/>
              <a:t>Your discussion points</a:t>
            </a:r>
          </a:p>
        </p:txBody>
      </p:sp>
      <p:sp>
        <p:nvSpPr>
          <p:cNvPr id="3" name="Text Placeholder 2">
            <a:extLst>
              <a:ext uri="{FF2B5EF4-FFF2-40B4-BE49-F238E27FC236}">
                <a16:creationId xmlns:a16="http://schemas.microsoft.com/office/drawing/2014/main" id="{DA59E4B3-14B2-3C78-11B8-1382F60F02C0}"/>
              </a:ext>
            </a:extLst>
          </p:cNvPr>
          <p:cNvSpPr>
            <a:spLocks noGrp="1"/>
          </p:cNvSpPr>
          <p:nvPr>
            <p:ph type="body" idx="1"/>
          </p:nvPr>
        </p:nvSpPr>
        <p:spPr/>
        <p:txBody>
          <a:bodyPr/>
          <a:lstStyle/>
          <a:p>
            <a:pPr marL="0" indent="0">
              <a:buNone/>
            </a:pPr>
            <a:r>
              <a:rPr lang="en-US" dirty="0"/>
              <a:t>1&gt; Trust, Hallucinations, and What “Correctness” Means </a:t>
            </a:r>
            <a:br>
              <a:rPr lang="en-US" dirty="0"/>
            </a:br>
            <a:r>
              <a:rPr lang="en-US" dirty="0"/>
              <a:t>Whether MANTRA’s safeguards are actually sufficient, and what we should accept as “correct” in LLM-assisted refactoring.</a:t>
            </a:r>
          </a:p>
          <a:p>
            <a:pPr marL="0" indent="0">
              <a:buNone/>
            </a:pPr>
            <a:br>
              <a:rPr lang="en-US" dirty="0"/>
            </a:br>
            <a:r>
              <a:rPr lang="en-US" dirty="0"/>
              <a:t>2&gt; Why the Reviewer Agent Matters So Much</a:t>
            </a:r>
            <a:br>
              <a:rPr lang="en-US" dirty="0"/>
            </a:br>
            <a:r>
              <a:rPr lang="en-US" dirty="0"/>
              <a:t>The ablation result that the reviewer agent is central to MANTRA’s success.</a:t>
            </a:r>
          </a:p>
          <a:p>
            <a:pPr marL="0" indent="0">
              <a:buNone/>
            </a:pPr>
            <a:endParaRPr lang="en-US" dirty="0"/>
          </a:p>
          <a:p>
            <a:pPr marL="0" indent="0">
              <a:buNone/>
            </a:pPr>
            <a:r>
              <a:rPr lang="en-US" dirty="0"/>
              <a:t>3&gt; Cognitive Load, Developer Experience, and Human Trust</a:t>
            </a:r>
            <a:br>
              <a:rPr lang="en-US" dirty="0"/>
            </a:br>
            <a:r>
              <a:rPr lang="en-US" dirty="0"/>
              <a:t>Whether agentic tools truly help developers—or just shift effort elsewhere.</a:t>
            </a:r>
          </a:p>
          <a:p>
            <a:pPr marL="0" indent="0">
              <a:buNone/>
            </a:pPr>
            <a:endParaRPr lang="en-US" dirty="0"/>
          </a:p>
        </p:txBody>
      </p:sp>
      <p:sp>
        <p:nvSpPr>
          <p:cNvPr id="4" name="Slide Number Placeholder 3">
            <a:extLst>
              <a:ext uri="{FF2B5EF4-FFF2-40B4-BE49-F238E27FC236}">
                <a16:creationId xmlns:a16="http://schemas.microsoft.com/office/drawing/2014/main" id="{90077F15-2004-63F2-E169-7F6C007E5E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1235904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A0DE-8E06-A327-EAC1-9CBCCDF033D6}"/>
              </a:ext>
            </a:extLst>
          </p:cNvPr>
          <p:cNvSpPr>
            <a:spLocks noGrp="1"/>
          </p:cNvSpPr>
          <p:nvPr>
            <p:ph type="title"/>
          </p:nvPr>
        </p:nvSpPr>
        <p:spPr/>
        <p:txBody>
          <a:bodyPr/>
          <a:lstStyle/>
          <a:p>
            <a:r>
              <a:rPr lang="en-US" dirty="0"/>
              <a:t>Project Ideas</a:t>
            </a:r>
          </a:p>
        </p:txBody>
      </p:sp>
      <p:sp>
        <p:nvSpPr>
          <p:cNvPr id="3" name="Text Placeholder 2">
            <a:extLst>
              <a:ext uri="{FF2B5EF4-FFF2-40B4-BE49-F238E27FC236}">
                <a16:creationId xmlns:a16="http://schemas.microsoft.com/office/drawing/2014/main" id="{0804DFBC-C314-6B10-6E6A-24354E386AF6}"/>
              </a:ext>
            </a:extLst>
          </p:cNvPr>
          <p:cNvSpPr>
            <a:spLocks noGrp="1"/>
          </p:cNvSpPr>
          <p:nvPr>
            <p:ph type="body" idx="1"/>
          </p:nvPr>
        </p:nvSpPr>
        <p:spPr/>
        <p:txBody>
          <a:bodyPr/>
          <a:lstStyle/>
          <a:p>
            <a:pPr marL="0" indent="0">
              <a:buNone/>
            </a:pPr>
            <a:r>
              <a:rPr lang="en-US" dirty="0"/>
              <a:t>1&gt; What new project ideas did you get from reading these 4 refactoring papers this week?</a:t>
            </a:r>
          </a:p>
          <a:p>
            <a:pPr marL="0" indent="0">
              <a:buNone/>
            </a:pPr>
            <a:endParaRPr lang="en-US" dirty="0"/>
          </a:p>
          <a:p>
            <a:pPr marL="0" indent="0">
              <a:buNone/>
            </a:pPr>
            <a:r>
              <a:rPr lang="en-US" dirty="0"/>
              <a:t>Potential new directions:</a:t>
            </a:r>
          </a:p>
          <a:p>
            <a:pPr marL="571500" indent="-571500">
              <a:buFontTx/>
              <a:buChar char="-"/>
            </a:pPr>
            <a:r>
              <a:rPr lang="en-US" dirty="0"/>
              <a:t>Extend </a:t>
            </a:r>
            <a:r>
              <a:rPr lang="en-US" dirty="0" err="1"/>
              <a:t>CoRenameAgent</a:t>
            </a:r>
            <a:r>
              <a:rPr lang="en-US" dirty="0"/>
              <a:t> to support new refactoring kinds (e.g., </a:t>
            </a:r>
            <a:r>
              <a:rPr lang="en-US" dirty="0" err="1"/>
              <a:t>MoveMethod</a:t>
            </a:r>
            <a:r>
              <a:rPr lang="en-US" dirty="0"/>
              <a:t> – close to 90% of move methods are performed in a coordinated style, other common program changes)</a:t>
            </a:r>
          </a:p>
          <a:p>
            <a:pPr marL="571500" indent="-571500">
              <a:buFontTx/>
              <a:buChar char="-"/>
            </a:pPr>
            <a:r>
              <a:rPr lang="en-US" dirty="0"/>
              <a:t>Extend </a:t>
            </a:r>
            <a:r>
              <a:rPr lang="en-US" dirty="0" err="1"/>
              <a:t>MoveMethod</a:t>
            </a:r>
            <a:r>
              <a:rPr lang="en-US" dirty="0"/>
              <a:t> Assist to support new refactoring kinds (e.g., Split Class)</a:t>
            </a:r>
          </a:p>
          <a:p>
            <a:pPr marL="571500" indent="-571500">
              <a:buFontTx/>
              <a:buChar char="-"/>
            </a:pPr>
            <a:r>
              <a:rPr lang="en-US" dirty="0"/>
              <a:t>Extend MANTRA to support new refactoring kinds</a:t>
            </a:r>
          </a:p>
          <a:p>
            <a:pPr marL="571500" indent="-571500">
              <a:buFontTx/>
              <a:buChar char="-"/>
            </a:pPr>
            <a:r>
              <a:rPr lang="en-US" dirty="0"/>
              <a:t>Extend any of these tools to support other languages (e.g., Python), IDEs (</a:t>
            </a:r>
            <a:r>
              <a:rPr lang="en-US" dirty="0" err="1"/>
              <a:t>VSCode</a:t>
            </a:r>
            <a:r>
              <a:rPr lang="en-US" dirty="0"/>
              <a:t>), Language/IDE independence (e.g., via LSP)</a:t>
            </a:r>
          </a:p>
          <a:p>
            <a:pPr marL="571500" indent="-571500">
              <a:buFontTx/>
              <a:buChar char="-"/>
            </a:pPr>
            <a:r>
              <a:rPr lang="en-US" dirty="0"/>
              <a:t>Expand </a:t>
            </a:r>
            <a:r>
              <a:rPr lang="en-US" dirty="0" err="1"/>
              <a:t>RefactoringBench</a:t>
            </a:r>
            <a:r>
              <a:rPr lang="en-US" dirty="0"/>
              <a:t> to include new, uncontaminated, real-world </a:t>
            </a:r>
            <a:r>
              <a:rPr lang="en-US" dirty="0" err="1"/>
              <a:t>refactorings</a:t>
            </a:r>
            <a:endParaRPr lang="en-US" dirty="0"/>
          </a:p>
          <a:p>
            <a:pPr marL="571500" indent="-571500">
              <a:buFontTx/>
              <a:buChar char="-"/>
            </a:pPr>
            <a:r>
              <a:rPr lang="en-US" dirty="0"/>
              <a:t>Implement a refactoring Agent and evaluate it against the baseline implementation from </a:t>
            </a:r>
            <a:r>
              <a:rPr lang="en-US" dirty="0" err="1"/>
              <a:t>RefactorBench</a:t>
            </a:r>
            <a:r>
              <a:rPr lang="en-US" dirty="0"/>
              <a:t> or MANTRA</a:t>
            </a:r>
          </a:p>
          <a:p>
            <a:pPr marL="571500" indent="-571500">
              <a:buFontTx/>
              <a:buChar char="-"/>
            </a:pPr>
            <a:r>
              <a:rPr lang="en-US" dirty="0"/>
              <a:t>Design a new agent that introduces Design Patterns (e.g., from the OOAD class, Gang of Four)</a:t>
            </a:r>
          </a:p>
        </p:txBody>
      </p:sp>
      <p:sp>
        <p:nvSpPr>
          <p:cNvPr id="4" name="Slide Number Placeholder 3">
            <a:extLst>
              <a:ext uri="{FF2B5EF4-FFF2-40B4-BE49-F238E27FC236}">
                <a16:creationId xmlns:a16="http://schemas.microsoft.com/office/drawing/2014/main" id="{450663EB-AAAD-E7FE-E1A0-04958C14C7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4168232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5EF9E-BAF8-7592-670E-D50B8434E4D6}"/>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9F2C5FEB-A99F-3021-DDD7-788B91670A3E}"/>
              </a:ext>
            </a:extLst>
          </p:cNvPr>
          <p:cNvSpPr txBox="1"/>
          <p:nvPr/>
        </p:nvSpPr>
        <p:spPr>
          <a:xfrm>
            <a:off x="2532185" y="5099538"/>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000000"/>
              </a:solidFill>
              <a:effectLst/>
              <a:uLnTx/>
              <a:uFillTx/>
              <a:latin typeface="Arial"/>
              <a:cs typeface="Arial"/>
              <a:sym typeface="Arial"/>
            </a:endParaRPr>
          </a:p>
        </p:txBody>
      </p:sp>
      <p:sp>
        <p:nvSpPr>
          <p:cNvPr id="21" name="Slide Number Placeholder 20">
            <a:extLst>
              <a:ext uri="{FF2B5EF4-FFF2-40B4-BE49-F238E27FC236}">
                <a16:creationId xmlns:a16="http://schemas.microsoft.com/office/drawing/2014/main" id="{75D2EEAF-7FE0-4CC0-4493-3DDE43833E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3</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sp>
        <p:nvSpPr>
          <p:cNvPr id="5" name="Google Shape;83;p16">
            <a:extLst>
              <a:ext uri="{FF2B5EF4-FFF2-40B4-BE49-F238E27FC236}">
                <a16:creationId xmlns:a16="http://schemas.microsoft.com/office/drawing/2014/main" id="{32AD5E4D-A845-088D-B28B-FCF74D5F6563}"/>
              </a:ext>
            </a:extLst>
          </p:cNvPr>
          <p:cNvSpPr txBox="1">
            <a:spLocks noGrp="1"/>
          </p:cNvSpPr>
          <p:nvPr>
            <p:ph type="title"/>
          </p:nvPr>
        </p:nvSpPr>
        <p:spPr>
          <a:xfrm>
            <a:off x="831200" y="1186734"/>
            <a:ext cx="22721600" cy="1527200"/>
          </a:xfrm>
          <a:prstGeom prst="rect">
            <a:avLst/>
          </a:prstGeom>
        </p:spPr>
        <p:txBody>
          <a:bodyPr spcFirstLastPara="1" vert="horz" wrap="square" lIns="243800" tIns="243800" rIns="243800" bIns="243800" rtlCol="0" anchor="t" anchorCtr="0">
            <a:normAutofit fontScale="90000"/>
          </a:bodyPr>
          <a:lstStyle/>
          <a:p>
            <a:r>
              <a:rPr lang="en" err="1"/>
              <a:t>MoveMethod</a:t>
            </a:r>
            <a:r>
              <a:rPr lang="en"/>
              <a:t> Refactoring to the Rescue</a:t>
            </a:r>
            <a:endParaRPr/>
          </a:p>
        </p:txBody>
      </p:sp>
      <p:pic>
        <p:nvPicPr>
          <p:cNvPr id="7" name="Picture 6" descr="A screenshot of a computer program&#10;&#10;AI-generated content may be incorrect.">
            <a:extLst>
              <a:ext uri="{FF2B5EF4-FFF2-40B4-BE49-F238E27FC236}">
                <a16:creationId xmlns:a16="http://schemas.microsoft.com/office/drawing/2014/main" id="{01EAC49F-ABF1-830F-60A9-2D9FDBED7CF0}"/>
              </a:ext>
            </a:extLst>
          </p:cNvPr>
          <p:cNvPicPr>
            <a:picLocks noChangeAspect="1"/>
          </p:cNvPicPr>
          <p:nvPr/>
        </p:nvPicPr>
        <p:blipFill>
          <a:blip r:embed="rId3"/>
          <a:srcRect r="904" b="2931"/>
          <a:stretch>
            <a:fillRect/>
          </a:stretch>
        </p:blipFill>
        <p:spPr>
          <a:xfrm>
            <a:off x="1402691" y="4503209"/>
            <a:ext cx="20858994" cy="8677024"/>
          </a:xfrm>
          <a:prstGeom prst="rect">
            <a:avLst/>
          </a:prstGeom>
        </p:spPr>
      </p:pic>
      <p:sp>
        <p:nvSpPr>
          <p:cNvPr id="8" name="Rectangle 7">
            <a:extLst>
              <a:ext uri="{FF2B5EF4-FFF2-40B4-BE49-F238E27FC236}">
                <a16:creationId xmlns:a16="http://schemas.microsoft.com/office/drawing/2014/main" id="{8F0C31B0-2F5D-7486-763A-03F74C67D0E0}"/>
              </a:ext>
            </a:extLst>
          </p:cNvPr>
          <p:cNvSpPr/>
          <p:nvPr/>
        </p:nvSpPr>
        <p:spPr>
          <a:xfrm>
            <a:off x="1946309" y="4923537"/>
            <a:ext cx="7693581" cy="4408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B52050C2-8157-F210-2594-9CAF45B25A70}"/>
              </a:ext>
            </a:extLst>
          </p:cNvPr>
          <p:cNvSpPr/>
          <p:nvPr/>
        </p:nvSpPr>
        <p:spPr>
          <a:xfrm>
            <a:off x="2238068" y="10716932"/>
            <a:ext cx="9479278" cy="733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Rectangle 10">
            <a:extLst>
              <a:ext uri="{FF2B5EF4-FFF2-40B4-BE49-F238E27FC236}">
                <a16:creationId xmlns:a16="http://schemas.microsoft.com/office/drawing/2014/main" id="{B978A9F0-E44D-36BD-E161-E9029253B108}"/>
              </a:ext>
            </a:extLst>
          </p:cNvPr>
          <p:cNvSpPr/>
          <p:nvPr/>
        </p:nvSpPr>
        <p:spPr>
          <a:xfrm>
            <a:off x="12631904" y="5888411"/>
            <a:ext cx="5600006" cy="5794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Google Shape;83;p16">
            <a:extLst>
              <a:ext uri="{FF2B5EF4-FFF2-40B4-BE49-F238E27FC236}">
                <a16:creationId xmlns:a16="http://schemas.microsoft.com/office/drawing/2014/main" id="{043ECABD-E56B-8367-D120-85DC1DB3F8B5}"/>
              </a:ext>
            </a:extLst>
          </p:cNvPr>
          <p:cNvSpPr txBox="1">
            <a:spLocks/>
          </p:cNvSpPr>
          <p:nvPr/>
        </p:nvSpPr>
        <p:spPr>
          <a:xfrm>
            <a:off x="830697" y="2699975"/>
            <a:ext cx="22721600" cy="1527200"/>
          </a:xfrm>
          <a:prstGeom prst="rect">
            <a:avLst/>
          </a:prstGeom>
          <a:noFill/>
          <a:ln>
            <a:noFill/>
          </a:ln>
        </p:spPr>
        <p:txBody>
          <a:bodyPr spcFirstLastPara="1" vert="horz" wrap="square" lIns="243800" tIns="243800" rIns="243800" bIns="243800" rtlCol="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8800"/>
              <a:buFont typeface="Inter"/>
              <a:buNone/>
              <a:defRPr sz="8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9pPr>
          </a:lstStyle>
          <a:p>
            <a:pPr marL="0" marR="0" lvl="0" indent="0" algn="l" defTabSz="914400" rtl="0" eaLnBrk="1" fontAlgn="auto" latinLnBrk="0" hangingPunct="1">
              <a:lnSpc>
                <a:spcPct val="90000"/>
              </a:lnSpc>
              <a:spcBef>
                <a:spcPts val="0"/>
              </a:spcBef>
              <a:spcAft>
                <a:spcPts val="0"/>
              </a:spcAft>
              <a:buClr>
                <a:srgbClr val="FFFFFF"/>
              </a:buClr>
              <a:buSzPts val="8800"/>
              <a:buFont typeface="Inter"/>
              <a:buNone/>
              <a:tabLst/>
              <a:defRPr/>
            </a:pPr>
            <a:r>
              <a:rPr kumimoji="0" lang="en-US" sz="6000" b="1" i="0" u="none" strike="noStrike" kern="0" cap="none" spc="0" normalizeH="0" baseline="0" noProof="0" err="1">
                <a:ln>
                  <a:noFill/>
                </a:ln>
                <a:solidFill>
                  <a:srgbClr val="FFFFFF"/>
                </a:solidFill>
                <a:effectLst/>
                <a:uLnTx/>
                <a:uFillTx/>
                <a:latin typeface="Inter"/>
                <a:ea typeface="Inter"/>
                <a:sym typeface="Inter"/>
              </a:rPr>
              <a:t>ElasticSearch</a:t>
            </a:r>
            <a:r>
              <a:rPr kumimoji="0" lang="en-US" sz="6000" b="1" i="0" u="none" strike="noStrike" kern="0" cap="none" spc="0" normalizeH="0" baseline="0" noProof="0">
                <a:ln>
                  <a:noFill/>
                </a:ln>
                <a:solidFill>
                  <a:srgbClr val="FFFFFF"/>
                </a:solidFill>
                <a:effectLst/>
                <a:uLnTx/>
                <a:uFillTx/>
                <a:latin typeface="Inter"/>
                <a:ea typeface="Inter"/>
                <a:sym typeface="Inter"/>
              </a:rPr>
              <a:t> (</a:t>
            </a:r>
            <a:r>
              <a:rPr kumimoji="0" lang="en-US" sz="6000" b="0" i="0" u="none" strike="noStrike" kern="0" cap="none" spc="0" normalizeH="0" baseline="0" noProof="0">
                <a:ln>
                  <a:noFill/>
                </a:ln>
                <a:solidFill>
                  <a:srgbClr val="FFFFFF"/>
                </a:solidFill>
                <a:effectLst/>
                <a:uLnTx/>
                <a:uFillTx/>
                <a:latin typeface="Inter"/>
                <a:ea typeface="Inter"/>
                <a:sym typeface="Inter"/>
              </a:rPr>
              <a:t>876e7015)</a:t>
            </a:r>
            <a:endParaRPr kumimoji="0" lang="en-US" sz="6000" b="1" i="0" u="none" strike="noStrike" kern="0" cap="none" spc="0" normalizeH="0" baseline="0" noProof="0">
              <a:ln>
                <a:noFill/>
              </a:ln>
              <a:solidFill>
                <a:srgbClr val="FFFFFF"/>
              </a:solidFill>
              <a:effectLst/>
              <a:uLnTx/>
              <a:uFillTx/>
              <a:latin typeface="Inter"/>
              <a:ea typeface="Inter"/>
              <a:sym typeface="Inter"/>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41B6A58-8FB1-F254-B75E-F7BDB10D0E82}"/>
                  </a:ext>
                </a:extLst>
              </p14:cNvPr>
              <p14:cNvContentPartPr/>
              <p14:nvPr/>
            </p14:nvContentPartPr>
            <p14:xfrm>
              <a:off x="13914985" y="9883611"/>
              <a:ext cx="5344920" cy="360"/>
            </p14:xfrm>
          </p:contentPart>
        </mc:Choice>
        <mc:Fallback xmlns="">
          <p:pic>
            <p:nvPicPr>
              <p:cNvPr id="4" name="Ink 3">
                <a:extLst>
                  <a:ext uri="{FF2B5EF4-FFF2-40B4-BE49-F238E27FC236}">
                    <a16:creationId xmlns:a16="http://schemas.microsoft.com/office/drawing/2014/main" id="{541B6A58-8FB1-F254-B75E-F7BDB10D0E82}"/>
                  </a:ext>
                </a:extLst>
              </p:cNvPr>
              <p:cNvPicPr/>
              <p:nvPr/>
            </p:nvPicPr>
            <p:blipFill>
              <a:blip r:embed="rId5"/>
              <a:stretch>
                <a:fillRect/>
              </a:stretch>
            </p:blipFill>
            <p:spPr>
              <a:xfrm>
                <a:off x="13908865" y="9877491"/>
                <a:ext cx="5357159" cy="12600"/>
              </a:xfrm>
              <a:prstGeom prst="rect">
                <a:avLst/>
              </a:prstGeom>
            </p:spPr>
          </p:pic>
        </mc:Fallback>
      </mc:AlternateContent>
      <p:cxnSp>
        <p:nvCxnSpPr>
          <p:cNvPr id="10" name="Elbow Connector 9">
            <a:extLst>
              <a:ext uri="{FF2B5EF4-FFF2-40B4-BE49-F238E27FC236}">
                <a16:creationId xmlns:a16="http://schemas.microsoft.com/office/drawing/2014/main" id="{C7BCB6AD-1947-AF1A-35FD-9F6A48DE3E85}"/>
              </a:ext>
            </a:extLst>
          </p:cNvPr>
          <p:cNvCxnSpPr/>
          <p:nvPr/>
        </p:nvCxnSpPr>
        <p:spPr>
          <a:xfrm>
            <a:off x="5029200" y="11450308"/>
            <a:ext cx="1491916" cy="87002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descr="A screenshot of a computer program&#10;&#10;AI-generated content may be incorrect.">
            <a:extLst>
              <a:ext uri="{FF2B5EF4-FFF2-40B4-BE49-F238E27FC236}">
                <a16:creationId xmlns:a16="http://schemas.microsoft.com/office/drawing/2014/main" id="{5BE45D28-E0F0-87A1-6C5F-EEDE5425223E}"/>
              </a:ext>
            </a:extLst>
          </p:cNvPr>
          <p:cNvPicPr>
            <a:picLocks noChangeAspect="1"/>
          </p:cNvPicPr>
          <p:nvPr/>
        </p:nvPicPr>
        <p:blipFill>
          <a:blip r:embed="rId6"/>
          <a:srcRect l="15532" t="81791" r="47520" b="9655"/>
          <a:stretch>
            <a:fillRect/>
          </a:stretch>
        </p:blipFill>
        <p:spPr>
          <a:xfrm>
            <a:off x="6331406" y="11785336"/>
            <a:ext cx="10771879" cy="1048620"/>
          </a:xfrm>
          <a:prstGeom prst="rect">
            <a:avLst/>
          </a:prstGeom>
        </p:spPr>
      </p:pic>
      <p:sp>
        <p:nvSpPr>
          <p:cNvPr id="19" name="Rectangle 18">
            <a:extLst>
              <a:ext uri="{FF2B5EF4-FFF2-40B4-BE49-F238E27FC236}">
                <a16:creationId xmlns:a16="http://schemas.microsoft.com/office/drawing/2014/main" id="{ED39B5F4-921D-6B1B-CC92-1171E5509AF0}"/>
              </a:ext>
            </a:extLst>
          </p:cNvPr>
          <p:cNvSpPr/>
          <p:nvPr/>
        </p:nvSpPr>
        <p:spPr>
          <a:xfrm>
            <a:off x="13747794" y="9452197"/>
            <a:ext cx="5679301" cy="47835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err="1">
                <a:ln>
                  <a:noFill/>
                </a:ln>
                <a:solidFill>
                  <a:srgbClr val="000000"/>
                </a:solidFill>
                <a:effectLst/>
                <a:uLnTx/>
                <a:uFillTx/>
                <a:latin typeface="Courier New" panose="02070309020205020404" pitchFamily="49" charset="0"/>
                <a:ea typeface="+mn-ea"/>
                <a:cs typeface="Courier New" panose="02070309020205020404" pitchFamily="49" charset="0"/>
                <a:sym typeface="Arial"/>
              </a:rPr>
              <a:t>this.resolvePolicy</a:t>
            </a:r>
            <a:endParaRPr kumimoji="0" lang="en-US" sz="32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sym typeface="Arial"/>
            </a:endParaRPr>
          </a:p>
        </p:txBody>
      </p:sp>
      <p:sp>
        <p:nvSpPr>
          <p:cNvPr id="22" name="Rectangle 21">
            <a:extLst>
              <a:ext uri="{FF2B5EF4-FFF2-40B4-BE49-F238E27FC236}">
                <a16:creationId xmlns:a16="http://schemas.microsoft.com/office/drawing/2014/main" id="{F8CF221B-C5A0-E1FD-8587-7DD9B2013048}"/>
              </a:ext>
            </a:extLst>
          </p:cNvPr>
          <p:cNvSpPr/>
          <p:nvPr/>
        </p:nvSpPr>
        <p:spPr>
          <a:xfrm>
            <a:off x="20246797" y="5740416"/>
            <a:ext cx="4029775" cy="10496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err="1">
                <a:ln>
                  <a:noFill/>
                </a:ln>
                <a:solidFill>
                  <a:srgbClr val="000000"/>
                </a:solidFill>
                <a:effectLst/>
                <a:uLnTx/>
                <a:uFillTx/>
                <a:latin typeface="Courier New" panose="02070309020205020404" pitchFamily="49" charset="0"/>
                <a:ea typeface="+mn-ea"/>
                <a:cs typeface="Courier New" panose="02070309020205020404" pitchFamily="49" charset="0"/>
                <a:sym typeface="Arial"/>
              </a:rPr>
              <a:t>PolicyResolver</a:t>
            </a:r>
            <a:endParaRPr kumimoji="0" lang="en-US" sz="32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sym typeface="Arial"/>
            </a:endParaRPr>
          </a:p>
        </p:txBody>
      </p:sp>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4952579F-AE44-EF60-C274-6BC4A38B7337}"/>
                  </a:ext>
                </a:extLst>
              </p14:cNvPr>
              <p14:cNvContentPartPr/>
              <p14:nvPr/>
            </p14:nvContentPartPr>
            <p14:xfrm>
              <a:off x="18320250" y="6096690"/>
              <a:ext cx="1889280" cy="332280"/>
            </p14:xfrm>
          </p:contentPart>
        </mc:Choice>
        <mc:Fallback xmlns="">
          <p:pic>
            <p:nvPicPr>
              <p:cNvPr id="24" name="Ink 23">
                <a:extLst>
                  <a:ext uri="{FF2B5EF4-FFF2-40B4-BE49-F238E27FC236}">
                    <a16:creationId xmlns:a16="http://schemas.microsoft.com/office/drawing/2014/main" id="{4952579F-AE44-EF60-C274-6BC4A38B7337}"/>
                  </a:ext>
                </a:extLst>
              </p:cNvPr>
              <p:cNvPicPr/>
              <p:nvPr/>
            </p:nvPicPr>
            <p:blipFill>
              <a:blip r:embed="rId8"/>
              <a:stretch>
                <a:fillRect/>
              </a:stretch>
            </p:blipFill>
            <p:spPr>
              <a:xfrm>
                <a:off x="18314129" y="6090570"/>
                <a:ext cx="1901522" cy="344520"/>
              </a:xfrm>
              <a:prstGeom prst="rect">
                <a:avLst/>
              </a:prstGeom>
            </p:spPr>
          </p:pic>
        </mc:Fallback>
      </mc:AlternateContent>
    </p:spTree>
    <p:extLst>
      <p:ext uri="{BB962C8B-B14F-4D97-AF65-F5344CB8AC3E}">
        <p14:creationId xmlns:p14="http://schemas.microsoft.com/office/powerpoint/2010/main" val="2934674497"/>
      </p:ext>
    </p:extLst>
  </p:cSld>
  <p:clrMapOvr>
    <a:masterClrMapping/>
  </p:clrMapOvr>
  <mc:AlternateContent xmlns:mc="http://schemas.openxmlformats.org/markup-compatibility/2006" xmlns:p14="http://schemas.microsoft.com/office/powerpoint/2010/main">
    <mc:Choice Requires="p14">
      <p:transition spd="slow" p14:dur="2000" advTm="69518"/>
    </mc:Choice>
    <mc:Fallback xmlns="">
      <p:transition spd="slow" advTm="695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84;p16">
            <a:extLst>
              <a:ext uri="{FF2B5EF4-FFF2-40B4-BE49-F238E27FC236}">
                <a16:creationId xmlns:a16="http://schemas.microsoft.com/office/drawing/2014/main" id="{20962C99-1AA1-C603-5975-C7B5818BB2DB}"/>
              </a:ext>
            </a:extLst>
          </p:cNvPr>
          <p:cNvSpPr txBox="1">
            <a:spLocks/>
          </p:cNvSpPr>
          <p:nvPr/>
        </p:nvSpPr>
        <p:spPr>
          <a:xfrm>
            <a:off x="628003" y="5559398"/>
            <a:ext cx="9214542" cy="1872304"/>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0" algn="l" defTabSz="914400" rtl="0" eaLnBrk="1" fontAlgn="auto" latinLnBrk="0" hangingPunct="1">
              <a:lnSpc>
                <a:spcPct val="115000"/>
              </a:lnSpc>
              <a:spcBef>
                <a:spcPts val="3200"/>
              </a:spcBef>
              <a:spcAft>
                <a:spcPts val="0"/>
              </a:spcAft>
              <a:buClr>
                <a:srgbClr val="27282C"/>
              </a:buClr>
              <a:buSzPts val="1800"/>
              <a:buFont typeface="Arial"/>
              <a:buNone/>
              <a:tabLst/>
              <a:defRPr/>
            </a:pPr>
            <a:r>
              <a:rPr kumimoji="0" lang="en-US" sz="4800" b="0" i="0" u="none" strike="noStrike" kern="0" cap="none" spc="0" normalizeH="0" baseline="0" noProof="0">
                <a:ln>
                  <a:noFill/>
                </a:ln>
                <a:solidFill>
                  <a:srgbClr val="FFFFFF"/>
                </a:solidFill>
                <a:effectLst/>
                <a:uLnTx/>
                <a:uFillTx/>
                <a:latin typeface="Arial"/>
                <a:cs typeface="Arial"/>
                <a:sym typeface="Arial"/>
              </a:rPr>
              <a:t>     Semi-automated process</a:t>
            </a:r>
          </a:p>
        </p:txBody>
      </p:sp>
      <p:sp>
        <p:nvSpPr>
          <p:cNvPr id="4" name="Google Shape;84;p16">
            <a:extLst>
              <a:ext uri="{FF2B5EF4-FFF2-40B4-BE49-F238E27FC236}">
                <a16:creationId xmlns:a16="http://schemas.microsoft.com/office/drawing/2014/main" id="{1C21A3B6-D51F-4572-1708-12F7D8A43452}"/>
              </a:ext>
            </a:extLst>
          </p:cNvPr>
          <p:cNvSpPr txBox="1">
            <a:spLocks/>
          </p:cNvSpPr>
          <p:nvPr/>
        </p:nvSpPr>
        <p:spPr>
          <a:xfrm>
            <a:off x="628000" y="7051448"/>
            <a:ext cx="10591200" cy="1872304"/>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219170" marR="0" lvl="0" indent="0" algn="l" defTabSz="914400" rtl="0" eaLnBrk="1" fontAlgn="auto" latinLnBrk="0" hangingPunct="1">
              <a:lnSpc>
                <a:spcPct val="115000"/>
              </a:lnSpc>
              <a:spcBef>
                <a:spcPts val="3200"/>
              </a:spcBef>
              <a:spcAft>
                <a:spcPts val="3200"/>
              </a:spcAft>
              <a:buClr>
                <a:srgbClr val="27282C"/>
              </a:buClr>
              <a:buSzPts val="1800"/>
              <a:buFont typeface="Arial"/>
              <a:buNone/>
              <a:tabLst/>
              <a:defRPr/>
            </a:pPr>
            <a:r>
              <a:rPr kumimoji="0" lang="en-US" sz="4800" b="0" i="0" u="none" strike="noStrike" kern="0" cap="none" spc="0" normalizeH="0" baseline="0" noProof="0">
                <a:ln>
                  <a:noFill/>
                </a:ln>
                <a:solidFill>
                  <a:srgbClr val="FFFFFF"/>
                </a:solidFill>
                <a:effectLst/>
                <a:uLnTx/>
                <a:uFillTx/>
                <a:latin typeface="Arial"/>
                <a:cs typeface="Arial"/>
                <a:sym typeface="Arial"/>
              </a:rPr>
              <a:t>No automatic recommendations</a:t>
            </a:r>
          </a:p>
        </p:txBody>
      </p:sp>
      <p:sp>
        <p:nvSpPr>
          <p:cNvPr id="83" name="Google Shape;83;p16"/>
          <p:cNvSpPr txBox="1">
            <a:spLocks noGrp="1"/>
          </p:cNvSpPr>
          <p:nvPr>
            <p:ph type="title"/>
          </p:nvPr>
        </p:nvSpPr>
        <p:spPr>
          <a:xfrm>
            <a:off x="831200" y="1186734"/>
            <a:ext cx="22721600" cy="1527200"/>
          </a:xfrm>
          <a:prstGeom prst="rect">
            <a:avLst/>
          </a:prstGeom>
        </p:spPr>
        <p:txBody>
          <a:bodyPr spcFirstLastPara="1" vert="horz" wrap="square" lIns="243800" tIns="243800" rIns="243800" bIns="243800" rtlCol="0" anchor="t" anchorCtr="0">
            <a:normAutofit fontScale="90000"/>
          </a:bodyPr>
          <a:lstStyle/>
          <a:p>
            <a:r>
              <a:rPr lang="en"/>
              <a:t>Current Move Method Workflow in IntelliJ</a:t>
            </a:r>
            <a:endParaRPr/>
          </a:p>
        </p:txBody>
      </p:sp>
      <p:sp>
        <p:nvSpPr>
          <p:cNvPr id="84" name="Google Shape;84;p16"/>
          <p:cNvSpPr txBox="1">
            <a:spLocks noGrp="1"/>
          </p:cNvSpPr>
          <p:nvPr>
            <p:ph type="body" idx="1"/>
          </p:nvPr>
        </p:nvSpPr>
        <p:spPr>
          <a:xfrm>
            <a:off x="1600800" y="3900153"/>
            <a:ext cx="10591200" cy="1937466"/>
          </a:xfrm>
          <a:prstGeom prst="rect">
            <a:avLst/>
          </a:prstGeom>
        </p:spPr>
        <p:txBody>
          <a:bodyPr spcFirstLastPara="1" vert="horz" wrap="square" lIns="243800" tIns="243800" rIns="243800" bIns="243800" rtlCol="0" anchor="t" anchorCtr="0">
            <a:normAutofit/>
          </a:bodyPr>
          <a:lstStyle/>
          <a:p>
            <a:pPr indent="0">
              <a:buNone/>
            </a:pPr>
            <a:r>
              <a:rPr lang="en"/>
              <a:t>JetBrains’ IntelliJ IDEA has Move Method capabilities</a:t>
            </a:r>
            <a:endParaRPr/>
          </a:p>
        </p:txBody>
      </p:sp>
      <p:pic>
        <p:nvPicPr>
          <p:cNvPr id="85" name="Google Shape;85;p16"/>
          <p:cNvPicPr preferRelativeResize="0"/>
          <p:nvPr/>
        </p:nvPicPr>
        <p:blipFill>
          <a:blip r:embed="rId6">
            <a:alphaModFix/>
          </a:blip>
          <a:stretch>
            <a:fillRect/>
          </a:stretch>
        </p:blipFill>
        <p:spPr>
          <a:xfrm>
            <a:off x="628003" y="4138835"/>
            <a:ext cx="927058" cy="930370"/>
          </a:xfrm>
          <a:prstGeom prst="rect">
            <a:avLst/>
          </a:prstGeom>
          <a:noFill/>
          <a:ln>
            <a:noFill/>
          </a:ln>
        </p:spPr>
      </p:pic>
      <p:pic>
        <p:nvPicPr>
          <p:cNvPr id="86" name="Google Shape;86;p16"/>
          <p:cNvPicPr preferRelativeResize="0"/>
          <p:nvPr/>
        </p:nvPicPr>
        <p:blipFill>
          <a:blip r:embed="rId7">
            <a:alphaModFix/>
          </a:blip>
          <a:stretch>
            <a:fillRect/>
          </a:stretch>
        </p:blipFill>
        <p:spPr>
          <a:xfrm>
            <a:off x="628011" y="6162443"/>
            <a:ext cx="927058" cy="930354"/>
          </a:xfrm>
          <a:prstGeom prst="rect">
            <a:avLst/>
          </a:prstGeom>
          <a:noFill/>
          <a:ln>
            <a:noFill/>
          </a:ln>
        </p:spPr>
      </p:pic>
      <p:pic>
        <p:nvPicPr>
          <p:cNvPr id="87" name="Google Shape;87;p16"/>
          <p:cNvPicPr preferRelativeResize="0"/>
          <p:nvPr/>
        </p:nvPicPr>
        <p:blipFill>
          <a:blip r:embed="rId7">
            <a:alphaModFix/>
          </a:blip>
          <a:stretch>
            <a:fillRect/>
          </a:stretch>
        </p:blipFill>
        <p:spPr>
          <a:xfrm>
            <a:off x="628011" y="7756449"/>
            <a:ext cx="927058" cy="930354"/>
          </a:xfrm>
          <a:prstGeom prst="rect">
            <a:avLst/>
          </a:prstGeom>
          <a:noFill/>
          <a:ln>
            <a:noFill/>
          </a:ln>
        </p:spPr>
      </p:pic>
      <p:sp>
        <p:nvSpPr>
          <p:cNvPr id="2" name="Slide Number Placeholder 1">
            <a:extLst>
              <a:ext uri="{FF2B5EF4-FFF2-40B4-BE49-F238E27FC236}">
                <a16:creationId xmlns:a16="http://schemas.microsoft.com/office/drawing/2014/main" id="{94340B59-A006-2B28-4186-ECA2146368D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00000000-1234-1234-1234-123412341234}" type="slidenum">
              <a:rPr kumimoji="0" lang="en"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4</a:t>
            </a:fld>
            <a:endParaRPr kumimoji="0" lang="en" sz="2700" b="0" i="0" u="none" strike="noStrike" kern="0" cap="none" spc="0" normalizeH="0" baseline="0" noProof="0">
              <a:ln>
                <a:noFill/>
              </a:ln>
              <a:solidFill>
                <a:srgbClr val="27282C"/>
              </a:solidFill>
              <a:effectLst/>
              <a:uLnTx/>
              <a:uFillTx/>
              <a:latin typeface="Arial"/>
              <a:cs typeface="Arial"/>
              <a:sym typeface="Arial"/>
            </a:endParaRPr>
          </a:p>
        </p:txBody>
      </p:sp>
      <p:pic>
        <p:nvPicPr>
          <p:cNvPr id="5" name="move_method_ide">
            <a:hlinkClick r:id="" action="ppaction://media"/>
            <a:extLst>
              <a:ext uri="{FF2B5EF4-FFF2-40B4-BE49-F238E27FC236}">
                <a16:creationId xmlns:a16="http://schemas.microsoft.com/office/drawing/2014/main" id="{B030C51C-4D46-D944-1CCF-8E49B761610C}"/>
              </a:ext>
            </a:extLst>
          </p:cNvPr>
          <p:cNvPicPr>
            <a:picLocks noChangeAspect="1"/>
          </p:cNvPicPr>
          <p:nvPr>
            <a:videoFile r:link="rId3"/>
            <p:extLst>
              <p:ext uri="{DAA4B4D4-6D71-4841-9C94-3DE7FCFB9230}">
                <p14:media xmlns:p14="http://schemas.microsoft.com/office/powerpoint/2010/main" r:embed="rId2"/>
              </p:ext>
            </p:extLst>
          </p:nvPr>
        </p:nvPicPr>
        <p:blipFill>
          <a:blip r:embed="rId8"/>
          <a:srcRect l="25529" t="4038"/>
          <a:stretch>
            <a:fillRect/>
          </a:stretch>
        </p:blipFill>
        <p:spPr>
          <a:xfrm>
            <a:off x="12573622" y="3239617"/>
            <a:ext cx="10591200" cy="838417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196"/>
    </mc:Choice>
    <mc:Fallback xmlns="">
      <p:transition spd="slow" advTm="381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02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5"/>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5"/>
                                        </p:tgtEl>
                                      </p:cBhvr>
                                    </p:cmd>
                                  </p:childTnLst>
                                </p:cTn>
                              </p:par>
                            </p:childTnLst>
                          </p:cTn>
                        </p:par>
                      </p:childTnLst>
                    </p:cTn>
                  </p:par>
                </p:childTnLst>
              </p:cTn>
              <p:nextCondLst>
                <p:cond evt="onClick" delay="0">
                  <p:tgtEl>
                    <p:spTgt spid="5"/>
                  </p:tgtEl>
                </p:cond>
              </p:nextCondLst>
            </p:seq>
            <p:video>
              <p:cMediaNode vol="80000">
                <p:cTn id="30" fill="hold" display="0">
                  <p:stCondLst>
                    <p:cond delay="indefinite"/>
                  </p:stCondLst>
                </p:cTn>
                <p:tgtEl>
                  <p:spTgt spid="5"/>
                </p:tgtEl>
              </p:cMediaNode>
            </p:video>
          </p:childTnLst>
        </p:cTn>
      </p:par>
    </p:tnLst>
    <p:bldLst>
      <p:bldP spid="3" grpId="0"/>
      <p:bldP spid="4" grpId="0"/>
      <p:bldP spid="84" grpId="0" build="p"/>
    </p:bldLst>
  </p:timing>
  <p:extLst>
    <p:ext uri="{E180D4A7-C9FB-4DFB-919C-405C955672EB}">
      <p14:showEvtLst xmlns:p14="http://schemas.microsoft.com/office/powerpoint/2010/main">
        <p14:playEvt time="27652" objId="5"/>
        <p14:stopEvt time="37937" objId="5"/>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A0CA8D03-E53B-2AD6-6D84-0A6C6E2FB097}"/>
            </a:ext>
          </a:extLst>
        </p:cNvPr>
        <p:cNvGrpSpPr/>
        <p:nvPr/>
      </p:nvGrpSpPr>
      <p:grpSpPr>
        <a:xfrm>
          <a:off x="0" y="0"/>
          <a:ext cx="0" cy="0"/>
          <a:chOff x="0" y="0"/>
          <a:chExt cx="0" cy="0"/>
        </a:xfrm>
      </p:grpSpPr>
      <p:sp>
        <p:nvSpPr>
          <p:cNvPr id="83" name="Google Shape;83;p16">
            <a:extLst>
              <a:ext uri="{FF2B5EF4-FFF2-40B4-BE49-F238E27FC236}">
                <a16:creationId xmlns:a16="http://schemas.microsoft.com/office/drawing/2014/main" id="{12D3B3F1-C5BC-64A9-7736-2259AD7E0EF6}"/>
              </a:ext>
            </a:extLst>
          </p:cNvPr>
          <p:cNvSpPr txBox="1">
            <a:spLocks noGrp="1"/>
          </p:cNvSpPr>
          <p:nvPr>
            <p:ph type="title"/>
          </p:nvPr>
        </p:nvSpPr>
        <p:spPr>
          <a:xfrm>
            <a:off x="831200" y="1186734"/>
            <a:ext cx="22721600" cy="1527200"/>
          </a:xfrm>
          <a:prstGeom prst="rect">
            <a:avLst/>
          </a:prstGeom>
        </p:spPr>
        <p:txBody>
          <a:bodyPr spcFirstLastPara="1" vert="horz" wrap="square" lIns="243800" tIns="243800" rIns="243800" bIns="243800" rtlCol="0" anchor="t" anchorCtr="0">
            <a:normAutofit fontScale="90000"/>
          </a:bodyPr>
          <a:lstStyle/>
          <a:p>
            <a:r>
              <a:rPr lang="en"/>
              <a:t>Approaches for MM Recommendations</a:t>
            </a:r>
            <a:endParaRPr/>
          </a:p>
        </p:txBody>
      </p:sp>
      <p:sp>
        <p:nvSpPr>
          <p:cNvPr id="2" name="Slide Number Placeholder 1">
            <a:extLst>
              <a:ext uri="{FF2B5EF4-FFF2-40B4-BE49-F238E27FC236}">
                <a16:creationId xmlns:a16="http://schemas.microsoft.com/office/drawing/2014/main" id="{1067D245-B372-9D46-5E7D-3AFC4E52B68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00000000-1234-1234-1234-123412341234}" type="slidenum">
              <a:rPr kumimoji="0" lang="en"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5</a:t>
            </a:fld>
            <a:endParaRPr kumimoji="0" lang="en" sz="2700" b="0" i="0" u="none" strike="noStrike" kern="0" cap="none" spc="0" normalizeH="0" baseline="0" noProof="0">
              <a:ln>
                <a:noFill/>
              </a:ln>
              <a:solidFill>
                <a:srgbClr val="27282C"/>
              </a:solidFill>
              <a:effectLst/>
              <a:uLnTx/>
              <a:uFillTx/>
              <a:latin typeface="Arial"/>
              <a:cs typeface="Arial"/>
              <a:sym typeface="Arial"/>
            </a:endParaRPr>
          </a:p>
        </p:txBody>
      </p:sp>
      <p:sp>
        <p:nvSpPr>
          <p:cNvPr id="7" name="Google Shape;94;p17">
            <a:extLst>
              <a:ext uri="{FF2B5EF4-FFF2-40B4-BE49-F238E27FC236}">
                <a16:creationId xmlns:a16="http://schemas.microsoft.com/office/drawing/2014/main" id="{76BC236F-3B9E-52B3-E2E4-71C0AE4C7520}"/>
              </a:ext>
            </a:extLst>
          </p:cNvPr>
          <p:cNvSpPr txBox="1">
            <a:spLocks noGrp="1"/>
          </p:cNvSpPr>
          <p:nvPr>
            <p:ph type="body" idx="1"/>
          </p:nvPr>
        </p:nvSpPr>
        <p:spPr>
          <a:xfrm>
            <a:off x="2697866" y="3355263"/>
            <a:ext cx="15337676" cy="4074238"/>
          </a:xfrm>
          <a:prstGeom prst="rect">
            <a:avLst/>
          </a:prstGeom>
        </p:spPr>
        <p:txBody>
          <a:bodyPr spcFirstLastPara="1" wrap="square" lIns="182850" tIns="182850" rIns="182850" bIns="182850" anchor="t" anchorCtr="0">
            <a:normAutofit/>
          </a:bodyPr>
          <a:lstStyle/>
          <a:p>
            <a:pPr marL="228600" indent="0">
              <a:lnSpc>
                <a:spcPct val="100000"/>
              </a:lnSpc>
              <a:buClr>
                <a:schemeClr val="dk1"/>
              </a:buClr>
              <a:buNone/>
            </a:pPr>
            <a:r>
              <a:rPr lang="en">
                <a:solidFill>
                  <a:schemeClr val="bg1"/>
                </a:solidFill>
              </a:rPr>
              <a:t>Static analysis (J</a:t>
            </a:r>
            <a:r>
              <a:rPr lang="en-US">
                <a:solidFill>
                  <a:schemeClr val="bg1"/>
                </a:solidFill>
              </a:rPr>
              <a:t>M</a:t>
            </a:r>
            <a:r>
              <a:rPr lang="en" err="1">
                <a:solidFill>
                  <a:schemeClr val="bg1"/>
                </a:solidFill>
              </a:rPr>
              <a:t>ove</a:t>
            </a:r>
            <a:r>
              <a:rPr lang="en">
                <a:solidFill>
                  <a:schemeClr val="bg1"/>
                </a:solidFill>
              </a:rPr>
              <a:t>, J</a:t>
            </a:r>
            <a:r>
              <a:rPr lang="en-US">
                <a:solidFill>
                  <a:schemeClr val="bg1"/>
                </a:solidFill>
              </a:rPr>
              <a:t>D</a:t>
            </a:r>
            <a:r>
              <a:rPr lang="en" err="1">
                <a:solidFill>
                  <a:schemeClr val="bg1"/>
                </a:solidFill>
              </a:rPr>
              <a:t>eodorant</a:t>
            </a:r>
            <a:r>
              <a:rPr lang="en">
                <a:solidFill>
                  <a:schemeClr val="bg1"/>
                </a:solidFill>
              </a:rPr>
              <a:t>)</a:t>
            </a:r>
          </a:p>
          <a:p>
            <a:pPr marL="228600" indent="0">
              <a:lnSpc>
                <a:spcPct val="100000"/>
              </a:lnSpc>
              <a:buClr>
                <a:schemeClr val="dk1"/>
              </a:buClr>
              <a:buNone/>
            </a:pPr>
            <a:r>
              <a:rPr lang="en-US">
                <a:solidFill>
                  <a:schemeClr val="bg1"/>
                </a:solidFill>
              </a:rPr>
              <a:t>     - thresholds, slow (hours), poor scalability</a:t>
            </a:r>
          </a:p>
          <a:p>
            <a:pPr marL="228600" indent="0">
              <a:lnSpc>
                <a:spcPct val="100000"/>
              </a:lnSpc>
              <a:buClr>
                <a:schemeClr val="dk1"/>
              </a:buClr>
              <a:buNone/>
            </a:pPr>
            <a:endParaRPr lang="en">
              <a:solidFill>
                <a:schemeClr val="bg1"/>
              </a:solidFill>
            </a:endParaRPr>
          </a:p>
          <a:p>
            <a:pPr marL="228600" indent="0">
              <a:lnSpc>
                <a:spcPct val="100000"/>
              </a:lnSpc>
              <a:buClr>
                <a:schemeClr val="dk1"/>
              </a:buClr>
              <a:buNone/>
            </a:pPr>
            <a:r>
              <a:rPr lang="en">
                <a:solidFill>
                  <a:schemeClr val="bg1"/>
                </a:solidFill>
              </a:rPr>
              <a:t>ML (R</a:t>
            </a:r>
            <a:r>
              <a:rPr lang="en-US">
                <a:solidFill>
                  <a:schemeClr val="bg1"/>
                </a:solidFill>
              </a:rPr>
              <a:t>M</a:t>
            </a:r>
            <a:r>
              <a:rPr lang="en" err="1">
                <a:solidFill>
                  <a:schemeClr val="bg1"/>
                </a:solidFill>
              </a:rPr>
              <a:t>ove</a:t>
            </a:r>
            <a:r>
              <a:rPr lang="en">
                <a:solidFill>
                  <a:schemeClr val="bg1"/>
                </a:solidFill>
              </a:rPr>
              <a:t>, </a:t>
            </a:r>
            <a:r>
              <a:rPr lang="en" err="1">
                <a:solidFill>
                  <a:schemeClr val="bg1"/>
                </a:solidFill>
              </a:rPr>
              <a:t>PathMove</a:t>
            </a:r>
            <a:r>
              <a:rPr lang="en">
                <a:solidFill>
                  <a:schemeClr val="bg1"/>
                </a:solidFill>
              </a:rPr>
              <a:t>) / DL (</a:t>
            </a:r>
            <a:r>
              <a:rPr lang="en" err="1">
                <a:solidFill>
                  <a:schemeClr val="bg1"/>
                </a:solidFill>
              </a:rPr>
              <a:t>FeTruth</a:t>
            </a:r>
            <a:r>
              <a:rPr lang="en">
                <a:solidFill>
                  <a:schemeClr val="bg1"/>
                </a:solidFill>
              </a:rPr>
              <a:t>, H</a:t>
            </a:r>
            <a:r>
              <a:rPr lang="en-US">
                <a:solidFill>
                  <a:schemeClr val="bg1"/>
                </a:solidFill>
              </a:rPr>
              <a:t>m</a:t>
            </a:r>
            <a:r>
              <a:rPr lang="en" err="1">
                <a:solidFill>
                  <a:schemeClr val="bg1"/>
                </a:solidFill>
              </a:rPr>
              <a:t>ove</a:t>
            </a:r>
            <a:r>
              <a:rPr lang="en">
                <a:solidFill>
                  <a:schemeClr val="bg1"/>
                </a:solidFill>
              </a:rPr>
              <a:t>)</a:t>
            </a:r>
          </a:p>
          <a:p>
            <a:pPr marL="228600" indent="0">
              <a:lnSpc>
                <a:spcPct val="100000"/>
              </a:lnSpc>
              <a:buClr>
                <a:schemeClr val="dk1"/>
              </a:buClr>
              <a:buNone/>
            </a:pPr>
            <a:r>
              <a:rPr lang="en">
                <a:solidFill>
                  <a:schemeClr val="bg1"/>
                </a:solidFill>
              </a:rPr>
              <a:t>     - need retraining, overwhelm users</a:t>
            </a:r>
            <a:endParaRPr>
              <a:solidFill>
                <a:schemeClr val="bg1"/>
              </a:solidFill>
            </a:endParaRPr>
          </a:p>
        </p:txBody>
      </p:sp>
      <p:pic>
        <p:nvPicPr>
          <p:cNvPr id="8" name="Google Shape;95;p17">
            <a:extLst>
              <a:ext uri="{FF2B5EF4-FFF2-40B4-BE49-F238E27FC236}">
                <a16:creationId xmlns:a16="http://schemas.microsoft.com/office/drawing/2014/main" id="{74AD46BF-3633-71E3-DB06-C3333A7A3753}"/>
              </a:ext>
            </a:extLst>
          </p:cNvPr>
          <p:cNvPicPr preferRelativeResize="0"/>
          <p:nvPr/>
        </p:nvPicPr>
        <p:blipFill>
          <a:blip r:embed="rId4">
            <a:alphaModFix/>
          </a:blip>
          <a:stretch>
            <a:fillRect/>
          </a:stretch>
        </p:blipFill>
        <p:spPr>
          <a:xfrm>
            <a:off x="1774867" y="3408925"/>
            <a:ext cx="695294" cy="697778"/>
          </a:xfrm>
          <a:prstGeom prst="rect">
            <a:avLst/>
          </a:prstGeom>
          <a:noFill/>
          <a:ln>
            <a:noFill/>
          </a:ln>
        </p:spPr>
      </p:pic>
      <p:sp>
        <p:nvSpPr>
          <p:cNvPr id="10" name="Oval 9">
            <a:extLst>
              <a:ext uri="{FF2B5EF4-FFF2-40B4-BE49-F238E27FC236}">
                <a16:creationId xmlns:a16="http://schemas.microsoft.com/office/drawing/2014/main" id="{562BB0F6-A75C-C8EF-D19C-728F8CF33EC8}"/>
              </a:ext>
            </a:extLst>
          </p:cNvPr>
          <p:cNvSpPr/>
          <p:nvPr/>
        </p:nvSpPr>
        <p:spPr>
          <a:xfrm>
            <a:off x="1743522" y="7799925"/>
            <a:ext cx="695294" cy="697778"/>
          </a:xfrm>
          <a:prstGeom prst="ellipse">
            <a:avLst/>
          </a:prstGeom>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a:ln>
                  <a:noFill/>
                </a:ln>
                <a:solidFill>
                  <a:srgbClr val="FF9300"/>
                </a:solidFill>
                <a:effectLst/>
                <a:uLnTx/>
                <a:uFillTx/>
                <a:latin typeface="Arial"/>
                <a:ea typeface="+mn-ea"/>
                <a:cs typeface="+mn-cs"/>
                <a:sym typeface="Arial"/>
              </a:rPr>
              <a:t>? </a:t>
            </a:r>
          </a:p>
        </p:txBody>
      </p:sp>
      <p:sp>
        <p:nvSpPr>
          <p:cNvPr id="11" name="Google Shape;94;p17">
            <a:extLst>
              <a:ext uri="{FF2B5EF4-FFF2-40B4-BE49-F238E27FC236}">
                <a16:creationId xmlns:a16="http://schemas.microsoft.com/office/drawing/2014/main" id="{AC3E5CBB-ED09-81CF-2CA1-0E248F5778A6}"/>
              </a:ext>
            </a:extLst>
          </p:cNvPr>
          <p:cNvSpPr txBox="1">
            <a:spLocks/>
          </p:cNvSpPr>
          <p:nvPr/>
        </p:nvSpPr>
        <p:spPr>
          <a:xfrm>
            <a:off x="2948921" y="7769825"/>
            <a:ext cx="15337676" cy="1026370"/>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27282C"/>
              </a:buClr>
              <a:buSzPts val="1800"/>
              <a:buFont typeface="Arial"/>
              <a:buNone/>
              <a:tabLst/>
              <a:defRPr/>
            </a:pPr>
            <a:r>
              <a:rPr kumimoji="0" lang="en-US" sz="3600" b="0" i="0" u="none" strike="noStrike" kern="0" cap="none" spc="0" normalizeH="0" baseline="0" noProof="0">
                <a:ln>
                  <a:noFill/>
                </a:ln>
                <a:solidFill>
                  <a:srgbClr val="FFFFFF"/>
                </a:solidFill>
                <a:effectLst/>
                <a:uLnTx/>
                <a:uFillTx/>
                <a:latin typeface="Arial"/>
                <a:cs typeface="Arial"/>
                <a:sym typeface="Arial"/>
              </a:rPr>
              <a:t>Optimize software quality metrics</a:t>
            </a:r>
          </a:p>
        </p:txBody>
      </p:sp>
      <p:pic>
        <p:nvPicPr>
          <p:cNvPr id="15" name="Google Shape;96;p17">
            <a:extLst>
              <a:ext uri="{FF2B5EF4-FFF2-40B4-BE49-F238E27FC236}">
                <a16:creationId xmlns:a16="http://schemas.microsoft.com/office/drawing/2014/main" id="{CD04C1D3-75F8-110F-18AC-1FC37AE9215B}"/>
              </a:ext>
            </a:extLst>
          </p:cNvPr>
          <p:cNvPicPr preferRelativeResize="0"/>
          <p:nvPr/>
        </p:nvPicPr>
        <p:blipFill>
          <a:blip r:embed="rId5">
            <a:alphaModFix/>
          </a:blip>
          <a:stretch>
            <a:fillRect/>
          </a:stretch>
        </p:blipFill>
        <p:spPr>
          <a:xfrm>
            <a:off x="1774867" y="9460240"/>
            <a:ext cx="695294" cy="697766"/>
          </a:xfrm>
          <a:prstGeom prst="rect">
            <a:avLst/>
          </a:prstGeom>
          <a:noFill/>
          <a:ln>
            <a:noFill/>
          </a:ln>
        </p:spPr>
      </p:pic>
      <p:sp>
        <p:nvSpPr>
          <p:cNvPr id="16" name="Google Shape;94;p17">
            <a:extLst>
              <a:ext uri="{FF2B5EF4-FFF2-40B4-BE49-F238E27FC236}">
                <a16:creationId xmlns:a16="http://schemas.microsoft.com/office/drawing/2014/main" id="{96224610-DEBD-31EC-5E6A-6A7A40281F21}"/>
              </a:ext>
            </a:extLst>
          </p:cNvPr>
          <p:cNvSpPr txBox="1">
            <a:spLocks/>
          </p:cNvSpPr>
          <p:nvPr/>
        </p:nvSpPr>
        <p:spPr>
          <a:xfrm>
            <a:off x="2948921" y="9295938"/>
            <a:ext cx="15337676" cy="1026370"/>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27282C"/>
              </a:buClr>
              <a:buSzPts val="1800"/>
              <a:buFont typeface="Arial"/>
              <a:buNone/>
              <a:tabLst/>
              <a:defRPr/>
            </a:pPr>
            <a:r>
              <a:rPr kumimoji="0" lang="en-US" sz="3600" b="0" i="0" u="none" strike="noStrike" kern="0" cap="none" spc="0" normalizeH="0" baseline="0" noProof="0">
                <a:ln>
                  <a:noFill/>
                </a:ln>
                <a:solidFill>
                  <a:srgbClr val="FFFFFF"/>
                </a:solidFill>
                <a:effectLst/>
                <a:uLnTx/>
                <a:uFillTx/>
                <a:latin typeface="Arial"/>
                <a:cs typeface="Arial"/>
                <a:sym typeface="Arial"/>
              </a:rPr>
              <a:t>Do not align with how developers refactor code</a:t>
            </a:r>
          </a:p>
        </p:txBody>
      </p:sp>
      <p:pic>
        <p:nvPicPr>
          <p:cNvPr id="3" name="Google Shape;96;p17">
            <a:extLst>
              <a:ext uri="{FF2B5EF4-FFF2-40B4-BE49-F238E27FC236}">
                <a16:creationId xmlns:a16="http://schemas.microsoft.com/office/drawing/2014/main" id="{C42A0E5D-A495-2856-95CD-1A70FC5E139F}"/>
              </a:ext>
            </a:extLst>
          </p:cNvPr>
          <p:cNvPicPr preferRelativeResize="0"/>
          <p:nvPr/>
        </p:nvPicPr>
        <p:blipFill>
          <a:blip r:embed="rId5">
            <a:alphaModFix/>
          </a:blip>
          <a:stretch>
            <a:fillRect/>
          </a:stretch>
        </p:blipFill>
        <p:spPr>
          <a:xfrm>
            <a:off x="1743522" y="4283390"/>
            <a:ext cx="695294" cy="697766"/>
          </a:xfrm>
          <a:prstGeom prst="rect">
            <a:avLst/>
          </a:prstGeom>
          <a:noFill/>
          <a:ln>
            <a:noFill/>
          </a:ln>
        </p:spPr>
      </p:pic>
      <p:pic>
        <p:nvPicPr>
          <p:cNvPr id="4" name="Google Shape;95;p17">
            <a:extLst>
              <a:ext uri="{FF2B5EF4-FFF2-40B4-BE49-F238E27FC236}">
                <a16:creationId xmlns:a16="http://schemas.microsoft.com/office/drawing/2014/main" id="{998EB577-20D3-9D25-3911-25F112098E8D}"/>
              </a:ext>
            </a:extLst>
          </p:cNvPr>
          <p:cNvPicPr preferRelativeResize="0"/>
          <p:nvPr/>
        </p:nvPicPr>
        <p:blipFill>
          <a:blip r:embed="rId4">
            <a:alphaModFix/>
          </a:blip>
          <a:stretch>
            <a:fillRect/>
          </a:stretch>
        </p:blipFill>
        <p:spPr>
          <a:xfrm>
            <a:off x="1774867" y="5168034"/>
            <a:ext cx="695294" cy="697778"/>
          </a:xfrm>
          <a:prstGeom prst="rect">
            <a:avLst/>
          </a:prstGeom>
          <a:noFill/>
          <a:ln>
            <a:noFill/>
          </a:ln>
        </p:spPr>
      </p:pic>
      <p:pic>
        <p:nvPicPr>
          <p:cNvPr id="5" name="Google Shape;96;p17">
            <a:extLst>
              <a:ext uri="{FF2B5EF4-FFF2-40B4-BE49-F238E27FC236}">
                <a16:creationId xmlns:a16="http://schemas.microsoft.com/office/drawing/2014/main" id="{226652B3-60E7-38FD-D8C6-0E19B3C805A2}"/>
              </a:ext>
            </a:extLst>
          </p:cNvPr>
          <p:cNvPicPr preferRelativeResize="0"/>
          <p:nvPr/>
        </p:nvPicPr>
        <p:blipFill>
          <a:blip r:embed="rId5">
            <a:alphaModFix/>
          </a:blip>
          <a:stretch>
            <a:fillRect/>
          </a:stretch>
        </p:blipFill>
        <p:spPr>
          <a:xfrm>
            <a:off x="1743522" y="6042499"/>
            <a:ext cx="695294" cy="697766"/>
          </a:xfrm>
          <a:prstGeom prst="rect">
            <a:avLst/>
          </a:prstGeom>
          <a:noFill/>
          <a:ln>
            <a:noFill/>
          </a:ln>
        </p:spPr>
      </p:pic>
      <p:sp>
        <p:nvSpPr>
          <p:cNvPr id="6" name="Google Shape;94;p17">
            <a:extLst>
              <a:ext uri="{FF2B5EF4-FFF2-40B4-BE49-F238E27FC236}">
                <a16:creationId xmlns:a16="http://schemas.microsoft.com/office/drawing/2014/main" id="{A65079FB-EDBB-2D23-5E21-7F280D5EB3E2}"/>
              </a:ext>
            </a:extLst>
          </p:cNvPr>
          <p:cNvSpPr txBox="1">
            <a:spLocks/>
          </p:cNvSpPr>
          <p:nvPr/>
        </p:nvSpPr>
        <p:spPr>
          <a:xfrm>
            <a:off x="2697866" y="11502896"/>
            <a:ext cx="15337676" cy="1527304"/>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27282C"/>
              </a:buClr>
              <a:buSzPts val="1800"/>
              <a:buFont typeface="Arial"/>
              <a:buNone/>
              <a:tabLst/>
              <a:defRPr/>
            </a:pPr>
            <a:r>
              <a:rPr kumimoji="0" lang="en-US" sz="3600" b="0" i="0" u="none" strike="noStrike" kern="0" cap="none" spc="0" normalizeH="0" baseline="0" noProof="0">
                <a:ln>
                  <a:noFill/>
                </a:ln>
                <a:solidFill>
                  <a:srgbClr val="FFFFFF"/>
                </a:solidFill>
                <a:effectLst/>
                <a:uLnTx/>
                <a:uFillTx/>
                <a:latin typeface="Arial"/>
                <a:cs typeface="Arial"/>
                <a:sym typeface="Arial"/>
              </a:rPr>
              <a:t>LLMs</a:t>
            </a:r>
          </a:p>
          <a:p>
            <a:pPr marL="0" marR="0" lvl="0" indent="0" algn="l" defTabSz="914400" rtl="0" eaLnBrk="1" fontAlgn="auto" latinLnBrk="0" hangingPunct="1">
              <a:lnSpc>
                <a:spcPct val="100000"/>
              </a:lnSpc>
              <a:spcBef>
                <a:spcPts val="0"/>
              </a:spcBef>
              <a:spcAft>
                <a:spcPts val="0"/>
              </a:spcAft>
              <a:buClr>
                <a:srgbClr val="27282C"/>
              </a:buClr>
              <a:buSzPts val="1800"/>
              <a:buFont typeface="Arial"/>
              <a:buNone/>
              <a:tabLst/>
              <a:defRPr/>
            </a:pPr>
            <a:r>
              <a:rPr kumimoji="0" lang="en-US" sz="3600" b="0" i="0" u="none" strike="noStrike" kern="0" cap="none" spc="0" normalizeH="0" baseline="0" noProof="0">
                <a:ln>
                  <a:noFill/>
                </a:ln>
                <a:solidFill>
                  <a:srgbClr val="FFFFFF"/>
                </a:solidFill>
                <a:effectLst/>
                <a:uLnTx/>
                <a:uFillTx/>
                <a:latin typeface="Arial"/>
                <a:cs typeface="Arial"/>
                <a:sym typeface="Arial"/>
              </a:rPr>
              <a:t> - prolific, capture semantic intuition</a:t>
            </a:r>
          </a:p>
        </p:txBody>
      </p:sp>
      <p:pic>
        <p:nvPicPr>
          <p:cNvPr id="17" name="Google Shape;691;p17" descr="A light bulb with a black background&#10;&#10;Description automatically generated">
            <a:extLst>
              <a:ext uri="{FF2B5EF4-FFF2-40B4-BE49-F238E27FC236}">
                <a16:creationId xmlns:a16="http://schemas.microsoft.com/office/drawing/2014/main" id="{95304A6A-0FB5-9E54-1F64-E31643C2EC4A}"/>
              </a:ext>
            </a:extLst>
          </p:cNvPr>
          <p:cNvPicPr preferRelativeResize="0"/>
          <p:nvPr/>
        </p:nvPicPr>
        <p:blipFill rotWithShape="1">
          <a:blip r:embed="rId6">
            <a:alphaModFix/>
          </a:blip>
          <a:srcRect/>
          <a:stretch/>
        </p:blipFill>
        <p:spPr>
          <a:xfrm>
            <a:off x="-311361" y="10591804"/>
            <a:ext cx="3260282" cy="3260282"/>
          </a:xfrm>
          <a:prstGeom prst="rect">
            <a:avLst/>
          </a:prstGeom>
          <a:noFill/>
          <a:ln>
            <a:noFill/>
          </a:ln>
        </p:spPr>
      </p:pic>
    </p:spTree>
    <p:custDataLst>
      <p:tags r:id="rId1"/>
    </p:custDataLst>
    <p:extLst>
      <p:ext uri="{BB962C8B-B14F-4D97-AF65-F5344CB8AC3E}">
        <p14:creationId xmlns:p14="http://schemas.microsoft.com/office/powerpoint/2010/main" val="1377759949"/>
      </p:ext>
    </p:extLst>
  </p:cSld>
  <p:clrMapOvr>
    <a:masterClrMapping/>
  </p:clrMapOvr>
  <mc:AlternateContent xmlns:mc="http://schemas.openxmlformats.org/markup-compatibility/2006" xmlns:p14="http://schemas.microsoft.com/office/powerpoint/2010/main">
    <mc:Choice Requires="p14">
      <p:transition spd="slow" p14:dur="2000" advTm="166496"/>
    </mc:Choice>
    <mc:Fallback xmlns="">
      <p:transition spd="slow" advTm="1664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6"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93E9C-3D4D-74B9-AD7F-1D678323AE0A}"/>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8323E4BB-03DC-8EEE-EF40-2D73B7445AE5}"/>
              </a:ext>
            </a:extLst>
          </p:cNvPr>
          <p:cNvSpPr txBox="1"/>
          <p:nvPr/>
        </p:nvSpPr>
        <p:spPr>
          <a:xfrm>
            <a:off x="2532185" y="5099538"/>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000000"/>
              </a:solidFill>
              <a:effectLst/>
              <a:uLnTx/>
              <a:uFillTx/>
              <a:latin typeface="Arial"/>
              <a:cs typeface="Arial"/>
              <a:sym typeface="Arial"/>
            </a:endParaRPr>
          </a:p>
        </p:txBody>
      </p:sp>
      <p:sp>
        <p:nvSpPr>
          <p:cNvPr id="21" name="Slide Number Placeholder 20">
            <a:extLst>
              <a:ext uri="{FF2B5EF4-FFF2-40B4-BE49-F238E27FC236}">
                <a16:creationId xmlns:a16="http://schemas.microsoft.com/office/drawing/2014/main" id="{BB7FC52A-7C28-6C7D-F60D-DC35F3F58D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6</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sp>
        <p:nvSpPr>
          <p:cNvPr id="5" name="Google Shape;83;p16">
            <a:extLst>
              <a:ext uri="{FF2B5EF4-FFF2-40B4-BE49-F238E27FC236}">
                <a16:creationId xmlns:a16="http://schemas.microsoft.com/office/drawing/2014/main" id="{4A2698C6-AC74-FD96-3514-1177E64D0CE5}"/>
              </a:ext>
            </a:extLst>
          </p:cNvPr>
          <p:cNvSpPr txBox="1">
            <a:spLocks noGrp="1"/>
          </p:cNvSpPr>
          <p:nvPr>
            <p:ph type="title"/>
          </p:nvPr>
        </p:nvSpPr>
        <p:spPr>
          <a:xfrm>
            <a:off x="831200" y="1186734"/>
            <a:ext cx="22721600" cy="1527200"/>
          </a:xfrm>
          <a:prstGeom prst="rect">
            <a:avLst/>
          </a:prstGeom>
        </p:spPr>
        <p:txBody>
          <a:bodyPr spcFirstLastPara="1" vert="horz" wrap="square" lIns="243800" tIns="243800" rIns="243800" bIns="243800" rtlCol="0" anchor="t" anchorCtr="0">
            <a:normAutofit fontScale="90000"/>
          </a:bodyPr>
          <a:lstStyle/>
          <a:p>
            <a:r>
              <a:rPr lang="en" err="1"/>
              <a:t>MoveMethod</a:t>
            </a:r>
            <a:r>
              <a:rPr lang="en"/>
              <a:t> Refactoring Case Study</a:t>
            </a:r>
            <a:endParaRPr/>
          </a:p>
        </p:txBody>
      </p:sp>
      <p:pic>
        <p:nvPicPr>
          <p:cNvPr id="7" name="Picture 6" descr="A screenshot of a computer program&#10;&#10;AI-generated content may be incorrect.">
            <a:extLst>
              <a:ext uri="{FF2B5EF4-FFF2-40B4-BE49-F238E27FC236}">
                <a16:creationId xmlns:a16="http://schemas.microsoft.com/office/drawing/2014/main" id="{7673FFBC-7A88-3D2E-43D3-706EA7F710A6}"/>
              </a:ext>
            </a:extLst>
          </p:cNvPr>
          <p:cNvPicPr>
            <a:picLocks noChangeAspect="1"/>
          </p:cNvPicPr>
          <p:nvPr/>
        </p:nvPicPr>
        <p:blipFill>
          <a:blip r:embed="rId3"/>
          <a:srcRect r="904" b="2931"/>
          <a:stretch>
            <a:fillRect/>
          </a:stretch>
        </p:blipFill>
        <p:spPr>
          <a:xfrm>
            <a:off x="1402691" y="4503209"/>
            <a:ext cx="20858994" cy="8677024"/>
          </a:xfrm>
          <a:prstGeom prst="rect">
            <a:avLst/>
          </a:prstGeom>
        </p:spPr>
      </p:pic>
      <p:sp>
        <p:nvSpPr>
          <p:cNvPr id="8" name="Rectangle 7">
            <a:extLst>
              <a:ext uri="{FF2B5EF4-FFF2-40B4-BE49-F238E27FC236}">
                <a16:creationId xmlns:a16="http://schemas.microsoft.com/office/drawing/2014/main" id="{2DCC3926-42E6-29F4-BE13-7A268C32B8E2}"/>
              </a:ext>
            </a:extLst>
          </p:cNvPr>
          <p:cNvSpPr/>
          <p:nvPr/>
        </p:nvSpPr>
        <p:spPr>
          <a:xfrm>
            <a:off x="1946309" y="4923537"/>
            <a:ext cx="7693581" cy="44089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E2ED16B8-4332-F520-E72C-E20C5B6826C8}"/>
              </a:ext>
            </a:extLst>
          </p:cNvPr>
          <p:cNvSpPr/>
          <p:nvPr/>
        </p:nvSpPr>
        <p:spPr>
          <a:xfrm>
            <a:off x="2238068" y="10716932"/>
            <a:ext cx="9479278" cy="733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Rectangle 10">
            <a:extLst>
              <a:ext uri="{FF2B5EF4-FFF2-40B4-BE49-F238E27FC236}">
                <a16:creationId xmlns:a16="http://schemas.microsoft.com/office/drawing/2014/main" id="{315B41D1-F7EF-FF04-FC45-B0750D380636}"/>
              </a:ext>
            </a:extLst>
          </p:cNvPr>
          <p:cNvSpPr/>
          <p:nvPr/>
        </p:nvSpPr>
        <p:spPr>
          <a:xfrm>
            <a:off x="12631904" y="5888411"/>
            <a:ext cx="5600006" cy="5794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Google Shape;83;p16">
            <a:extLst>
              <a:ext uri="{FF2B5EF4-FFF2-40B4-BE49-F238E27FC236}">
                <a16:creationId xmlns:a16="http://schemas.microsoft.com/office/drawing/2014/main" id="{47F00DF7-0D9D-3411-B035-48E54FF2793D}"/>
              </a:ext>
            </a:extLst>
          </p:cNvPr>
          <p:cNvSpPr txBox="1">
            <a:spLocks/>
          </p:cNvSpPr>
          <p:nvPr/>
        </p:nvSpPr>
        <p:spPr>
          <a:xfrm>
            <a:off x="830697" y="2699975"/>
            <a:ext cx="22721600" cy="1527200"/>
          </a:xfrm>
          <a:prstGeom prst="rect">
            <a:avLst/>
          </a:prstGeom>
          <a:noFill/>
          <a:ln>
            <a:noFill/>
          </a:ln>
        </p:spPr>
        <p:txBody>
          <a:bodyPr spcFirstLastPara="1" vert="horz" wrap="square" lIns="243800" tIns="243800" rIns="243800" bIns="243800" rtlCol="0" anchor="t"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8800"/>
              <a:buFont typeface="Inter"/>
              <a:buNone/>
              <a:defRPr sz="8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9pPr>
          </a:lstStyle>
          <a:p>
            <a:pPr marL="0" marR="0" lvl="0" indent="0" algn="l" defTabSz="914400" rtl="0" eaLnBrk="1" fontAlgn="auto" latinLnBrk="0" hangingPunct="1">
              <a:lnSpc>
                <a:spcPct val="90000"/>
              </a:lnSpc>
              <a:spcBef>
                <a:spcPts val="0"/>
              </a:spcBef>
              <a:spcAft>
                <a:spcPts val="0"/>
              </a:spcAft>
              <a:buClr>
                <a:srgbClr val="FFFFFF"/>
              </a:buClr>
              <a:buSzPts val="8800"/>
              <a:buFont typeface="Inter"/>
              <a:buNone/>
              <a:tabLst/>
              <a:defRPr/>
            </a:pPr>
            <a:r>
              <a:rPr kumimoji="0" lang="en-US" sz="6000" b="1" i="0" u="none" strike="noStrike" kern="0" cap="none" spc="0" normalizeH="0" baseline="0" noProof="0" err="1">
                <a:ln>
                  <a:noFill/>
                </a:ln>
                <a:solidFill>
                  <a:srgbClr val="FFFFFF"/>
                </a:solidFill>
                <a:effectLst/>
                <a:uLnTx/>
                <a:uFillTx/>
                <a:latin typeface="Inter"/>
                <a:ea typeface="Inter"/>
                <a:sym typeface="Inter"/>
              </a:rPr>
              <a:t>ElasticSearch</a:t>
            </a:r>
            <a:r>
              <a:rPr kumimoji="0" lang="en-US" sz="6000" b="1" i="0" u="none" strike="noStrike" kern="0" cap="none" spc="0" normalizeH="0" baseline="0" noProof="0">
                <a:ln>
                  <a:noFill/>
                </a:ln>
                <a:solidFill>
                  <a:srgbClr val="FFFFFF"/>
                </a:solidFill>
                <a:effectLst/>
                <a:uLnTx/>
                <a:uFillTx/>
                <a:latin typeface="Inter"/>
                <a:ea typeface="Inter"/>
                <a:sym typeface="Inter"/>
              </a:rPr>
              <a:t> (</a:t>
            </a:r>
            <a:r>
              <a:rPr kumimoji="0" lang="en-US" sz="6000" b="0" i="0" u="none" strike="noStrike" kern="0" cap="none" spc="0" normalizeH="0" baseline="0" noProof="0">
                <a:ln>
                  <a:noFill/>
                </a:ln>
                <a:solidFill>
                  <a:srgbClr val="FFFFFF"/>
                </a:solidFill>
                <a:effectLst/>
                <a:uLnTx/>
                <a:uFillTx/>
                <a:latin typeface="Inter"/>
                <a:ea typeface="Inter"/>
                <a:sym typeface="Inter"/>
              </a:rPr>
              <a:t>876e7015)</a:t>
            </a:r>
            <a:endParaRPr kumimoji="0" lang="en-US" sz="6000" b="1" i="0" u="none" strike="noStrike" kern="0" cap="none" spc="0" normalizeH="0" baseline="0" noProof="0">
              <a:ln>
                <a:noFill/>
              </a:ln>
              <a:solidFill>
                <a:srgbClr val="FFFFFF"/>
              </a:solidFill>
              <a:effectLst/>
              <a:uLnTx/>
              <a:uFillTx/>
              <a:latin typeface="Inter"/>
              <a:ea typeface="Inter"/>
              <a:sym typeface="Inter"/>
            </a:endParaRP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C9E7CF-7FAE-58A4-AA0D-CE76A720DA0B}"/>
                  </a:ext>
                </a:extLst>
              </p14:cNvPr>
              <p14:cNvContentPartPr/>
              <p14:nvPr/>
            </p14:nvContentPartPr>
            <p14:xfrm>
              <a:off x="13914985" y="9883611"/>
              <a:ext cx="5344920" cy="360"/>
            </p14:xfrm>
          </p:contentPart>
        </mc:Choice>
        <mc:Fallback xmlns="">
          <p:pic>
            <p:nvPicPr>
              <p:cNvPr id="4" name="Ink 3">
                <a:extLst>
                  <a:ext uri="{FF2B5EF4-FFF2-40B4-BE49-F238E27FC236}">
                    <a16:creationId xmlns:a16="http://schemas.microsoft.com/office/drawing/2014/main" id="{A1C9E7CF-7FAE-58A4-AA0D-CE76A720DA0B}"/>
                  </a:ext>
                </a:extLst>
              </p:cNvPr>
              <p:cNvPicPr/>
              <p:nvPr/>
            </p:nvPicPr>
            <p:blipFill>
              <a:blip r:embed="rId5"/>
              <a:stretch>
                <a:fillRect/>
              </a:stretch>
            </p:blipFill>
            <p:spPr>
              <a:xfrm>
                <a:off x="13908865" y="9877491"/>
                <a:ext cx="5357159" cy="12600"/>
              </a:xfrm>
              <a:prstGeom prst="rect">
                <a:avLst/>
              </a:prstGeom>
            </p:spPr>
          </p:pic>
        </mc:Fallback>
      </mc:AlternateContent>
      <p:cxnSp>
        <p:nvCxnSpPr>
          <p:cNvPr id="10" name="Elbow Connector 9">
            <a:extLst>
              <a:ext uri="{FF2B5EF4-FFF2-40B4-BE49-F238E27FC236}">
                <a16:creationId xmlns:a16="http://schemas.microsoft.com/office/drawing/2014/main" id="{1433BD8A-D81E-7008-C034-2ECCDEFBDE10}"/>
              </a:ext>
            </a:extLst>
          </p:cNvPr>
          <p:cNvCxnSpPr/>
          <p:nvPr/>
        </p:nvCxnSpPr>
        <p:spPr>
          <a:xfrm>
            <a:off x="5029200" y="11450308"/>
            <a:ext cx="1491916" cy="87002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descr="A screenshot of a computer program&#10;&#10;AI-generated content may be incorrect.">
            <a:extLst>
              <a:ext uri="{FF2B5EF4-FFF2-40B4-BE49-F238E27FC236}">
                <a16:creationId xmlns:a16="http://schemas.microsoft.com/office/drawing/2014/main" id="{0BDDA60A-129E-E91E-12A6-97EC7D0AD2F1}"/>
              </a:ext>
            </a:extLst>
          </p:cNvPr>
          <p:cNvPicPr>
            <a:picLocks noChangeAspect="1"/>
          </p:cNvPicPr>
          <p:nvPr/>
        </p:nvPicPr>
        <p:blipFill>
          <a:blip r:embed="rId6"/>
          <a:srcRect l="15532" t="81791" r="47520" b="9655"/>
          <a:stretch>
            <a:fillRect/>
          </a:stretch>
        </p:blipFill>
        <p:spPr>
          <a:xfrm>
            <a:off x="6331406" y="11785336"/>
            <a:ext cx="10771879" cy="1048620"/>
          </a:xfrm>
          <a:prstGeom prst="rect">
            <a:avLst/>
          </a:prstGeom>
        </p:spPr>
      </p:pic>
      <p:sp>
        <p:nvSpPr>
          <p:cNvPr id="3" name="Right Brace 2">
            <a:extLst>
              <a:ext uri="{FF2B5EF4-FFF2-40B4-BE49-F238E27FC236}">
                <a16:creationId xmlns:a16="http://schemas.microsoft.com/office/drawing/2014/main" id="{42020E3F-9B6A-1E0D-4534-92FB33A17D71}"/>
              </a:ext>
            </a:extLst>
          </p:cNvPr>
          <p:cNvSpPr/>
          <p:nvPr/>
        </p:nvSpPr>
        <p:spPr>
          <a:xfrm>
            <a:off x="11971545" y="5943993"/>
            <a:ext cx="439904" cy="2121733"/>
          </a:xfrm>
          <a:prstGeom prst="rightBrace">
            <a:avLst/>
          </a:prstGeom>
          <a:ln w="47625"/>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6" name="TextBox 5">
            <a:extLst>
              <a:ext uri="{FF2B5EF4-FFF2-40B4-BE49-F238E27FC236}">
                <a16:creationId xmlns:a16="http://schemas.microsoft.com/office/drawing/2014/main" id="{AA4449DE-3BA8-6717-7041-19E43A0C215F}"/>
              </a:ext>
            </a:extLst>
          </p:cNvPr>
          <p:cNvSpPr txBox="1"/>
          <p:nvPr/>
        </p:nvSpPr>
        <p:spPr>
          <a:xfrm>
            <a:off x="12246917" y="7292210"/>
            <a:ext cx="3122971" cy="707886"/>
          </a:xfrm>
          <a:prstGeom prst="rect">
            <a:avLst/>
          </a:prstGeom>
          <a:solidFill>
            <a:schemeClr val="accent2"/>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err="1">
                <a:ln>
                  <a:noFill/>
                </a:ln>
                <a:solidFill>
                  <a:srgbClr val="000000"/>
                </a:solidFill>
                <a:effectLst/>
                <a:uLnTx/>
                <a:uFillTx/>
                <a:latin typeface="Arial"/>
                <a:cs typeface="Arial"/>
                <a:sym typeface="Arial"/>
              </a:rPr>
              <a:t>Hmove</a:t>
            </a:r>
            <a:r>
              <a:rPr kumimoji="0" lang="en-US" sz="4000" b="0" i="0" u="none" strike="noStrike" kern="0" cap="none" spc="0" normalizeH="0" baseline="0" noProof="0">
                <a:ln>
                  <a:noFill/>
                </a:ln>
                <a:solidFill>
                  <a:srgbClr val="000000"/>
                </a:solidFill>
                <a:effectLst/>
                <a:uLnTx/>
                <a:uFillTx/>
                <a:latin typeface="Arial"/>
                <a:cs typeface="Arial"/>
                <a:sym typeface="Arial"/>
              </a:rPr>
              <a:t> top-2</a:t>
            </a:r>
          </a:p>
        </p:txBody>
      </p:sp>
      <p:sp>
        <p:nvSpPr>
          <p:cNvPr id="12" name="TextBox 11">
            <a:extLst>
              <a:ext uri="{FF2B5EF4-FFF2-40B4-BE49-F238E27FC236}">
                <a16:creationId xmlns:a16="http://schemas.microsoft.com/office/drawing/2014/main" id="{505B5C5C-6963-58F9-F506-E8BB512EABEE}"/>
              </a:ext>
            </a:extLst>
          </p:cNvPr>
          <p:cNvSpPr txBox="1"/>
          <p:nvPr/>
        </p:nvSpPr>
        <p:spPr>
          <a:xfrm>
            <a:off x="11129347" y="8927657"/>
            <a:ext cx="2124299" cy="707886"/>
          </a:xfrm>
          <a:prstGeom prst="rect">
            <a:avLst/>
          </a:prstGeom>
          <a:solidFill>
            <a:schemeClr val="accent3">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err="1">
                <a:ln>
                  <a:noFill/>
                </a:ln>
                <a:solidFill>
                  <a:srgbClr val="000000"/>
                </a:solidFill>
                <a:effectLst/>
                <a:uLnTx/>
                <a:uFillTx/>
                <a:latin typeface="Arial"/>
                <a:cs typeface="Arial"/>
                <a:sym typeface="Arial"/>
              </a:rPr>
              <a:t>Jmove</a:t>
            </a:r>
            <a:r>
              <a:rPr kumimoji="0" lang="en-US" sz="4000" b="0" i="0" u="none" strike="noStrike" kern="0" cap="none" spc="0" normalizeH="0" baseline="0" noProof="0">
                <a:ln>
                  <a:noFill/>
                </a:ln>
                <a:solidFill>
                  <a:srgbClr val="000000"/>
                </a:solidFill>
                <a:effectLst/>
                <a:uLnTx/>
                <a:uFillTx/>
                <a:latin typeface="Arial"/>
                <a:cs typeface="Arial"/>
                <a:sym typeface="Arial"/>
              </a:rPr>
              <a:t> :/</a:t>
            </a:r>
          </a:p>
        </p:txBody>
      </p:sp>
      <p:sp>
        <p:nvSpPr>
          <p:cNvPr id="15" name="Right Brace 14">
            <a:extLst>
              <a:ext uri="{FF2B5EF4-FFF2-40B4-BE49-F238E27FC236}">
                <a16:creationId xmlns:a16="http://schemas.microsoft.com/office/drawing/2014/main" id="{A34C74CA-AB05-44D5-8606-4C26159C2205}"/>
              </a:ext>
            </a:extLst>
          </p:cNvPr>
          <p:cNvSpPr/>
          <p:nvPr/>
        </p:nvSpPr>
        <p:spPr>
          <a:xfrm flipH="1">
            <a:off x="1606398" y="6178129"/>
            <a:ext cx="514910" cy="2749528"/>
          </a:xfrm>
          <a:prstGeom prst="rightBrace">
            <a:avLst/>
          </a:prstGeom>
          <a:ln w="47625">
            <a:solidFill>
              <a:schemeClr val="accent4"/>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6" name="Right Brace 15">
            <a:extLst>
              <a:ext uri="{FF2B5EF4-FFF2-40B4-BE49-F238E27FC236}">
                <a16:creationId xmlns:a16="http://schemas.microsoft.com/office/drawing/2014/main" id="{974C9FC3-C24B-D2D5-F3D4-378978F44F9D}"/>
              </a:ext>
            </a:extLst>
          </p:cNvPr>
          <p:cNvSpPr/>
          <p:nvPr/>
        </p:nvSpPr>
        <p:spPr>
          <a:xfrm>
            <a:off x="18397932" y="5488276"/>
            <a:ext cx="646690" cy="1099073"/>
          </a:xfrm>
          <a:prstGeom prst="rightBrace">
            <a:avLst>
              <a:gd name="adj1" fmla="val 15976"/>
              <a:gd name="adj2" fmla="val 50000"/>
            </a:avLst>
          </a:prstGeom>
          <a:ln w="47625">
            <a:solidFill>
              <a:schemeClr val="accent4"/>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17" name="TextBox 16">
            <a:extLst>
              <a:ext uri="{FF2B5EF4-FFF2-40B4-BE49-F238E27FC236}">
                <a16:creationId xmlns:a16="http://schemas.microsoft.com/office/drawing/2014/main" id="{AB2A323D-81DA-AD9D-3812-270A97522920}"/>
              </a:ext>
            </a:extLst>
          </p:cNvPr>
          <p:cNvSpPr txBox="1"/>
          <p:nvPr/>
        </p:nvSpPr>
        <p:spPr>
          <a:xfrm>
            <a:off x="1844057" y="9008728"/>
            <a:ext cx="4491935" cy="707886"/>
          </a:xfrm>
          <a:prstGeom prst="rect">
            <a:avLst/>
          </a:prstGeom>
          <a:solidFill>
            <a:schemeClr val="accent4">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a:ln>
                  <a:noFill/>
                </a:ln>
                <a:solidFill>
                  <a:srgbClr val="000000"/>
                </a:solidFill>
                <a:effectLst/>
                <a:uLnTx/>
                <a:uFillTx/>
                <a:latin typeface="Arial"/>
                <a:cs typeface="Arial"/>
                <a:sym typeface="Arial"/>
              </a:rPr>
              <a:t>LLM - hallucination</a:t>
            </a:r>
          </a:p>
        </p:txBody>
      </p:sp>
      <p:sp>
        <p:nvSpPr>
          <p:cNvPr id="22" name="Rectangle 21">
            <a:extLst>
              <a:ext uri="{FF2B5EF4-FFF2-40B4-BE49-F238E27FC236}">
                <a16:creationId xmlns:a16="http://schemas.microsoft.com/office/drawing/2014/main" id="{F5C460BA-D2E1-3FB7-3EA6-E96E8B4F809F}"/>
              </a:ext>
            </a:extLst>
          </p:cNvPr>
          <p:cNvSpPr/>
          <p:nvPr/>
        </p:nvSpPr>
        <p:spPr>
          <a:xfrm>
            <a:off x="13747794" y="9452197"/>
            <a:ext cx="5679301" cy="47835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err="1">
                <a:ln>
                  <a:noFill/>
                </a:ln>
                <a:solidFill>
                  <a:srgbClr val="000000"/>
                </a:solidFill>
                <a:effectLst/>
                <a:uLnTx/>
                <a:uFillTx/>
                <a:latin typeface="Courier New" panose="02070309020205020404" pitchFamily="49" charset="0"/>
                <a:ea typeface="+mn-ea"/>
                <a:cs typeface="Courier New" panose="02070309020205020404" pitchFamily="49" charset="0"/>
                <a:sym typeface="Arial"/>
              </a:rPr>
              <a:t>this.resolvePolicy</a:t>
            </a:r>
            <a:endParaRPr kumimoji="0" lang="en-US" sz="32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sym typeface="Arial"/>
            </a:endParaRPr>
          </a:p>
        </p:txBody>
      </p:sp>
      <p:sp>
        <p:nvSpPr>
          <p:cNvPr id="23" name="Rectangle 22">
            <a:extLst>
              <a:ext uri="{FF2B5EF4-FFF2-40B4-BE49-F238E27FC236}">
                <a16:creationId xmlns:a16="http://schemas.microsoft.com/office/drawing/2014/main" id="{8638BA4A-DDCF-2258-FCB6-D1F8A33D824C}"/>
              </a:ext>
            </a:extLst>
          </p:cNvPr>
          <p:cNvSpPr/>
          <p:nvPr/>
        </p:nvSpPr>
        <p:spPr>
          <a:xfrm>
            <a:off x="20246797" y="5740416"/>
            <a:ext cx="4029775" cy="10496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err="1">
                <a:ln>
                  <a:noFill/>
                </a:ln>
                <a:solidFill>
                  <a:srgbClr val="000000"/>
                </a:solidFill>
                <a:effectLst/>
                <a:uLnTx/>
                <a:uFillTx/>
                <a:latin typeface="Courier New" panose="02070309020205020404" pitchFamily="49" charset="0"/>
                <a:ea typeface="+mn-ea"/>
                <a:cs typeface="Courier New" panose="02070309020205020404" pitchFamily="49" charset="0"/>
                <a:sym typeface="Arial"/>
              </a:rPr>
              <a:t>PolicyResolver</a:t>
            </a:r>
            <a:endParaRPr kumimoji="0" lang="en-US" sz="3200" b="0" i="0" u="none" strike="noStrike" kern="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sym typeface="Arial"/>
            </a:endParaRPr>
          </a:p>
        </p:txBody>
      </p:sp>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5A02F0D5-8AC6-E401-F929-E0A2E1A350F6}"/>
                  </a:ext>
                </a:extLst>
              </p14:cNvPr>
              <p14:cNvContentPartPr/>
              <p14:nvPr/>
            </p14:nvContentPartPr>
            <p14:xfrm>
              <a:off x="18320250" y="6096690"/>
              <a:ext cx="1889280" cy="332280"/>
            </p14:xfrm>
          </p:contentPart>
        </mc:Choice>
        <mc:Fallback xmlns="">
          <p:pic>
            <p:nvPicPr>
              <p:cNvPr id="24" name="Ink 23">
                <a:extLst>
                  <a:ext uri="{FF2B5EF4-FFF2-40B4-BE49-F238E27FC236}">
                    <a16:creationId xmlns:a16="http://schemas.microsoft.com/office/drawing/2014/main" id="{5A02F0D5-8AC6-E401-F929-E0A2E1A350F6}"/>
                  </a:ext>
                </a:extLst>
              </p:cNvPr>
              <p:cNvPicPr/>
              <p:nvPr/>
            </p:nvPicPr>
            <p:blipFill>
              <a:blip r:embed="rId8"/>
              <a:stretch>
                <a:fillRect/>
              </a:stretch>
            </p:blipFill>
            <p:spPr>
              <a:xfrm>
                <a:off x="18314129" y="6090570"/>
                <a:ext cx="1901522" cy="344520"/>
              </a:xfrm>
              <a:prstGeom prst="rect">
                <a:avLst/>
              </a:prstGeom>
            </p:spPr>
          </p:pic>
        </mc:Fallback>
      </mc:AlternateContent>
      <p:sp>
        <p:nvSpPr>
          <p:cNvPr id="20" name="TextBox 19">
            <a:extLst>
              <a:ext uri="{FF2B5EF4-FFF2-40B4-BE49-F238E27FC236}">
                <a16:creationId xmlns:a16="http://schemas.microsoft.com/office/drawing/2014/main" id="{3B630FDF-9359-05D7-FFA9-D785D5968D46}"/>
              </a:ext>
            </a:extLst>
          </p:cNvPr>
          <p:cNvSpPr txBox="1"/>
          <p:nvPr/>
        </p:nvSpPr>
        <p:spPr>
          <a:xfrm>
            <a:off x="18667735" y="6501117"/>
            <a:ext cx="5007749" cy="1323439"/>
          </a:xfrm>
          <a:prstGeom prst="rect">
            <a:avLst/>
          </a:prstGeom>
          <a:solidFill>
            <a:schemeClr val="accent4">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0" i="0" u="none" strike="noStrike" kern="0" cap="none" spc="0" normalizeH="0" baseline="0" noProof="0">
                <a:ln>
                  <a:noFill/>
                </a:ln>
                <a:solidFill>
                  <a:srgbClr val="000000"/>
                </a:solidFill>
                <a:effectLst/>
                <a:uLnTx/>
                <a:uFillTx/>
                <a:latin typeface="Arial"/>
                <a:cs typeface="Arial"/>
                <a:sym typeface="Arial"/>
              </a:rPr>
              <a:t>LLM – target class hallucination</a:t>
            </a:r>
          </a:p>
        </p:txBody>
      </p:sp>
    </p:spTree>
    <p:extLst>
      <p:ext uri="{BB962C8B-B14F-4D97-AF65-F5344CB8AC3E}">
        <p14:creationId xmlns:p14="http://schemas.microsoft.com/office/powerpoint/2010/main" val="1696042107"/>
      </p:ext>
    </p:extLst>
  </p:cSld>
  <p:clrMapOvr>
    <a:masterClrMapping/>
  </p:clrMapOvr>
  <mc:AlternateContent xmlns:mc="http://schemas.openxmlformats.org/markup-compatibility/2006" xmlns:p14="http://schemas.microsoft.com/office/powerpoint/2010/main">
    <mc:Choice Requires="p14">
      <p:transition spd="slow" p14:dur="2000" advTm="69518"/>
    </mc:Choice>
    <mc:Fallback xmlns="">
      <p:transition spd="slow" advTm="695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12" grpId="0" animBg="1"/>
      <p:bldP spid="12" grpId="1" animBg="1"/>
      <p:bldP spid="15" grpId="0" animBg="1"/>
      <p:bldP spid="16" grpId="0" animBg="1"/>
      <p:bldP spid="17"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A9F2E-926A-6650-34DD-3A81E7BC81A4}"/>
              </a:ext>
            </a:extLst>
          </p:cNvPr>
          <p:cNvSpPr>
            <a:spLocks noGrp="1"/>
          </p:cNvSpPr>
          <p:nvPr>
            <p:ph type="title"/>
          </p:nvPr>
        </p:nvSpPr>
        <p:spPr/>
        <p:txBody>
          <a:bodyPr/>
          <a:lstStyle/>
          <a:p>
            <a:r>
              <a:rPr lang="en-US"/>
              <a:t>Key Challenges in using LLMs</a:t>
            </a:r>
          </a:p>
        </p:txBody>
      </p:sp>
      <p:sp>
        <p:nvSpPr>
          <p:cNvPr id="3" name="Content Placeholder 2">
            <a:extLst>
              <a:ext uri="{FF2B5EF4-FFF2-40B4-BE49-F238E27FC236}">
                <a16:creationId xmlns:a16="http://schemas.microsoft.com/office/drawing/2014/main" id="{1ADACA3B-B804-5E67-4EE7-B8F89DE96049}"/>
              </a:ext>
            </a:extLst>
          </p:cNvPr>
          <p:cNvSpPr>
            <a:spLocks noGrp="1"/>
          </p:cNvSpPr>
          <p:nvPr>
            <p:ph idx="1"/>
          </p:nvPr>
        </p:nvSpPr>
        <p:spPr/>
        <p:txBody>
          <a:bodyPr>
            <a:normAutofit/>
          </a:bodyPr>
          <a:lstStyle/>
          <a:p>
            <a:pPr marL="0" indent="0">
              <a:buNone/>
            </a:pPr>
            <a:r>
              <a:rPr lang="en-US"/>
              <a:t>LLM Hallucinations  - 80% invalid recommendations</a:t>
            </a:r>
          </a:p>
          <a:p>
            <a:pPr marL="0" indent="0">
              <a:buNone/>
            </a:pPr>
            <a:endParaRPr lang="en-US"/>
          </a:p>
          <a:p>
            <a:pPr marL="0" indent="0">
              <a:buNone/>
            </a:pPr>
            <a:r>
              <a:rPr lang="en-US"/>
              <a:t>Context window limits – can’t reason over large projects</a:t>
            </a:r>
          </a:p>
          <a:p>
            <a:pPr marL="0" indent="0">
              <a:buNone/>
            </a:pPr>
            <a:endParaRPr lang="en-US"/>
          </a:p>
          <a:p>
            <a:pPr marL="0" indent="0">
              <a:buNone/>
            </a:pPr>
            <a:r>
              <a:rPr lang="en-US"/>
              <a:t>Workflow fit –practical needs to be fast, IDE-integrated, don’t overwhelm developers</a:t>
            </a:r>
          </a:p>
          <a:p>
            <a:pPr marL="0" indent="0">
              <a:buNone/>
            </a:pPr>
            <a:endParaRPr lang="en-US"/>
          </a:p>
          <a:p>
            <a:pPr marL="0" indent="0">
              <a:buNone/>
            </a:pPr>
            <a:endParaRPr lang="en-US"/>
          </a:p>
        </p:txBody>
      </p:sp>
      <p:sp>
        <p:nvSpPr>
          <p:cNvPr id="4" name="Slide Number Placeholder 3">
            <a:extLst>
              <a:ext uri="{FF2B5EF4-FFF2-40B4-BE49-F238E27FC236}">
                <a16:creationId xmlns:a16="http://schemas.microsoft.com/office/drawing/2014/main" id="{5E2927C6-E725-3030-D746-BF4956FA0D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7</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spTree>
    <p:extLst>
      <p:ext uri="{BB962C8B-B14F-4D97-AF65-F5344CB8AC3E}">
        <p14:creationId xmlns:p14="http://schemas.microsoft.com/office/powerpoint/2010/main" val="2513063148"/>
      </p:ext>
    </p:extLst>
  </p:cSld>
  <p:clrMapOvr>
    <a:masterClrMapping/>
  </p:clrMapOvr>
  <mc:AlternateContent xmlns:mc="http://schemas.openxmlformats.org/markup-compatibility/2006" xmlns:p14="http://schemas.microsoft.com/office/powerpoint/2010/main">
    <mc:Choice Requires="p14">
      <p:transition spd="slow" p14:dur="2000" advTm="64136"/>
    </mc:Choice>
    <mc:Fallback xmlns="">
      <p:transition spd="slow" advTm="641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31A7-E99F-A4AF-B28D-CC4CB53F3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BC6EBF-6CA9-B381-C89E-C73C2BAF4282}"/>
              </a:ext>
            </a:extLst>
          </p:cNvPr>
          <p:cNvSpPr>
            <a:spLocks noGrp="1"/>
          </p:cNvSpPr>
          <p:nvPr>
            <p:ph type="title"/>
          </p:nvPr>
        </p:nvSpPr>
        <p:spPr>
          <a:xfrm>
            <a:off x="1097280" y="772698"/>
            <a:ext cx="22452600" cy="2827500"/>
          </a:xfrm>
        </p:spPr>
        <p:txBody>
          <a:bodyPr wrap="square" anchor="ctr">
            <a:normAutofit/>
          </a:bodyPr>
          <a:lstStyle/>
          <a:p>
            <a:r>
              <a:rPr lang="en-US"/>
              <a:t>Our Insights</a:t>
            </a:r>
          </a:p>
        </p:txBody>
      </p:sp>
      <p:sp>
        <p:nvSpPr>
          <p:cNvPr id="3" name="Content Placeholder 2">
            <a:extLst>
              <a:ext uri="{FF2B5EF4-FFF2-40B4-BE49-F238E27FC236}">
                <a16:creationId xmlns:a16="http://schemas.microsoft.com/office/drawing/2014/main" id="{5D3C3B29-1AB1-515C-76ED-BDB1AA094C9A}"/>
              </a:ext>
            </a:extLst>
          </p:cNvPr>
          <p:cNvSpPr>
            <a:spLocks noGrp="1"/>
          </p:cNvSpPr>
          <p:nvPr>
            <p:ph idx="4294967295"/>
          </p:nvPr>
        </p:nvSpPr>
        <p:spPr>
          <a:xfrm>
            <a:off x="1097280" y="3790698"/>
            <a:ext cx="17657280" cy="8705088"/>
          </a:xfrm>
        </p:spPr>
        <p:txBody>
          <a:bodyPr anchor="t">
            <a:normAutofit/>
          </a:bodyPr>
          <a:lstStyle/>
          <a:p>
            <a:pPr marL="0" indent="0">
              <a:spcAft>
                <a:spcPts val="600"/>
              </a:spcAft>
              <a:buClr>
                <a:srgbClr val="000000"/>
              </a:buClr>
              <a:buFont typeface="Arial"/>
              <a:buNone/>
            </a:pPr>
            <a:r>
              <a:rPr lang="en-US" b="0" i="0" u="none" strike="noStrike" cap="none"/>
              <a:t>Combine LLM creativity + IDE rigor</a:t>
            </a:r>
          </a:p>
          <a:p>
            <a:pPr marL="0" indent="0">
              <a:spcAft>
                <a:spcPts val="600"/>
              </a:spcAft>
              <a:buClr>
                <a:srgbClr val="000000"/>
              </a:buClr>
              <a:buFont typeface="Arial"/>
              <a:buNone/>
            </a:pPr>
            <a:endParaRPr lang="en-US" b="0" i="0" u="none" strike="noStrike" cap="none"/>
          </a:p>
          <a:p>
            <a:pPr marL="0" indent="0">
              <a:spcAft>
                <a:spcPts val="600"/>
              </a:spcAft>
              <a:buClr>
                <a:srgbClr val="000000"/>
              </a:buClr>
              <a:buFont typeface="Arial"/>
              <a:buNone/>
            </a:pPr>
            <a:r>
              <a:rPr lang="en-US" b="0" i="0" u="none" strike="noStrike" cap="none"/>
              <a:t>Filter hallucination via static preconditions checks in IDE</a:t>
            </a:r>
          </a:p>
          <a:p>
            <a:pPr marL="0" indent="0">
              <a:spcAft>
                <a:spcPts val="600"/>
              </a:spcAft>
              <a:buClr>
                <a:srgbClr val="000000"/>
              </a:buClr>
              <a:buFont typeface="Arial"/>
              <a:buNone/>
            </a:pPr>
            <a:endParaRPr lang="en-US" b="0" i="0" u="none" strike="noStrike" cap="none"/>
          </a:p>
          <a:p>
            <a:pPr marL="0" indent="0">
              <a:spcAft>
                <a:spcPts val="600"/>
              </a:spcAft>
              <a:buClr>
                <a:srgbClr val="000000"/>
              </a:buClr>
              <a:buFont typeface="Arial"/>
              <a:buNone/>
            </a:pPr>
            <a:r>
              <a:rPr lang="en-US"/>
              <a:t>Semantic embeddings + Refactoring-aware RAG</a:t>
            </a:r>
          </a:p>
          <a:p>
            <a:pPr marL="0" indent="0">
              <a:spcAft>
                <a:spcPts val="600"/>
              </a:spcAft>
              <a:buClr>
                <a:srgbClr val="000000"/>
              </a:buClr>
              <a:buFont typeface="Arial"/>
              <a:buNone/>
            </a:pPr>
            <a:endParaRPr lang="en-US" b="0" i="0" u="none" strike="noStrike" cap="none"/>
          </a:p>
          <a:p>
            <a:pPr marL="0" indent="0">
              <a:spcAft>
                <a:spcPts val="600"/>
              </a:spcAft>
              <a:buClr>
                <a:srgbClr val="000000"/>
              </a:buClr>
              <a:buFont typeface="Arial"/>
              <a:buNone/>
            </a:pPr>
            <a:r>
              <a:rPr lang="en-US"/>
              <a:t>Few high-quality recommendations (</a:t>
            </a:r>
            <a:r>
              <a:rPr lang="en-US" b="0" i="0" u="none" strike="noStrike">
                <a:effectLst/>
                <a:latin typeface="ui-sans-serif"/>
              </a:rPr>
              <a:t>≤3 per class)</a:t>
            </a:r>
            <a:endParaRPr lang="en-US" b="0" i="0" u="none" strike="noStrike" cap="none"/>
          </a:p>
          <a:p>
            <a:pPr marL="0" indent="0">
              <a:lnSpc>
                <a:spcPct val="114999"/>
              </a:lnSpc>
              <a:spcAft>
                <a:spcPts val="600"/>
              </a:spcAft>
              <a:buFont typeface="Arial"/>
              <a:buNone/>
            </a:pPr>
            <a:endParaRPr lang="en-US" b="0" i="0" u="none" strike="noStrike" cap="none">
              <a:latin typeface="ui-sans-serif"/>
            </a:endParaRPr>
          </a:p>
          <a:p>
            <a:pPr marL="0" indent="0">
              <a:lnSpc>
                <a:spcPct val="114999"/>
              </a:lnSpc>
              <a:spcAft>
                <a:spcPts val="600"/>
              </a:spcAft>
              <a:buNone/>
            </a:pPr>
            <a:r>
              <a:rPr lang="en-US">
                <a:latin typeface="ui-sans-serif"/>
              </a:rPr>
              <a:t>Our tool: MM-Assist, an IntelliJ Plugin</a:t>
            </a:r>
          </a:p>
          <a:p>
            <a:pPr marL="0" indent="0">
              <a:spcAft>
                <a:spcPts val="600"/>
              </a:spcAft>
              <a:buClr>
                <a:srgbClr val="000000"/>
              </a:buClr>
              <a:buNone/>
            </a:pPr>
            <a:endParaRPr lang="en-US"/>
          </a:p>
        </p:txBody>
      </p:sp>
      <p:pic>
        <p:nvPicPr>
          <p:cNvPr id="5" name="Google Shape;610;p10">
            <a:extLst>
              <a:ext uri="{FF2B5EF4-FFF2-40B4-BE49-F238E27FC236}">
                <a16:creationId xmlns:a16="http://schemas.microsoft.com/office/drawing/2014/main" id="{3266F5CD-A34C-62DC-E8E1-EA9F267C3B44}"/>
              </a:ext>
            </a:extLst>
          </p:cNvPr>
          <p:cNvPicPr preferRelativeResize="0"/>
          <p:nvPr/>
        </p:nvPicPr>
        <p:blipFill rotWithShape="1">
          <a:blip r:embed="rId4"/>
          <a:srcRect l="8607" r="6168" b="1"/>
          <a:stretch>
            <a:fillRect/>
          </a:stretch>
        </p:blipFill>
        <p:spPr>
          <a:xfrm>
            <a:off x="19135560" y="3790698"/>
            <a:ext cx="4414319" cy="8705088"/>
          </a:xfrm>
          <a:prstGeom prst="rect">
            <a:avLst/>
          </a:prstGeom>
          <a:noFill/>
          <a:ln>
            <a:noFill/>
          </a:ln>
        </p:spPr>
      </p:pic>
      <p:sp>
        <p:nvSpPr>
          <p:cNvPr id="4" name="Slide Number Placeholder 3" hidden="1">
            <a:extLst>
              <a:ext uri="{FF2B5EF4-FFF2-40B4-BE49-F238E27FC236}">
                <a16:creationId xmlns:a16="http://schemas.microsoft.com/office/drawing/2014/main" id="{34BE89FC-D8FA-863E-C60A-D7475017B17F}"/>
              </a:ext>
            </a:extLst>
          </p:cNvPr>
          <p:cNvSpPr>
            <a:spLocks noGrp="1"/>
          </p:cNvSpPr>
          <p:nvPr>
            <p:ph type="sldNum" sz="quarter" idx="4294967295"/>
          </p:nvPr>
        </p:nvSpPr>
        <p:spPr>
          <a:xfrm>
            <a:off x="21823680" y="10972800"/>
            <a:ext cx="1463100" cy="1049700"/>
          </a:xfrm>
        </p:spPr>
        <p:txBody>
          <a:bodyPr/>
          <a:lstStyle/>
          <a:p>
            <a:pPr marL="0" marR="0" lvl="0" indent="0" algn="r" defTabSz="914400" rtl="0" eaLnBrk="1" fontAlgn="auto" latinLnBrk="0" hangingPunct="1">
              <a:lnSpc>
                <a:spcPct val="100000"/>
              </a:lnSpc>
              <a:spcBef>
                <a:spcPts val="0"/>
              </a:spcBef>
              <a:spcAft>
                <a:spcPts val="60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600"/>
                </a:spcAft>
                <a:buClr>
                  <a:srgbClr val="000000"/>
                </a:buClr>
                <a:buSzPts val="2700"/>
                <a:buFont typeface="Arial"/>
                <a:buNone/>
                <a:tabLst/>
                <a:defRPr/>
              </a:pPr>
              <a:t>8</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spTree>
    <p:custDataLst>
      <p:tags r:id="rId1"/>
    </p:custDataLst>
    <p:extLst>
      <p:ext uri="{BB962C8B-B14F-4D97-AF65-F5344CB8AC3E}">
        <p14:creationId xmlns:p14="http://schemas.microsoft.com/office/powerpoint/2010/main" val="503988750"/>
      </p:ext>
    </p:extLst>
  </p:cSld>
  <p:clrMapOvr>
    <a:masterClrMapping/>
  </p:clrMapOvr>
  <mc:AlternateContent xmlns:mc="http://schemas.openxmlformats.org/markup-compatibility/2006" xmlns:p14="http://schemas.microsoft.com/office/powerpoint/2010/main">
    <mc:Choice Requires="p14">
      <p:transition spd="slow" p14:dur="2000" advTm="69016"/>
    </mc:Choice>
    <mc:Fallback xmlns="">
      <p:transition spd="slow" advTm="690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D4FB9C2-668D-E852-4CCC-9F3D6036E459}"/>
              </a:ext>
            </a:extLst>
          </p:cNvPr>
          <p:cNvSpPr/>
          <p:nvPr/>
        </p:nvSpPr>
        <p:spPr>
          <a:xfrm>
            <a:off x="-358588" y="2832848"/>
            <a:ext cx="25495624" cy="116899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a:extLst>
              <a:ext uri="{FF2B5EF4-FFF2-40B4-BE49-F238E27FC236}">
                <a16:creationId xmlns:a16="http://schemas.microsoft.com/office/drawing/2014/main" id="{3F731248-2B61-5867-C813-6FBDFF26B548}"/>
              </a:ext>
            </a:extLst>
          </p:cNvPr>
          <p:cNvSpPr>
            <a:spLocks noGrp="1"/>
          </p:cNvSpPr>
          <p:nvPr>
            <p:ph type="title"/>
          </p:nvPr>
        </p:nvSpPr>
        <p:spPr>
          <a:xfrm>
            <a:off x="965700" y="-395836"/>
            <a:ext cx="22452600" cy="2827500"/>
          </a:xfrm>
        </p:spPr>
        <p:txBody>
          <a:bodyPr/>
          <a:lstStyle/>
          <a:p>
            <a:r>
              <a:rPr lang="en-US"/>
              <a:t>MM-Assist: Workflow</a:t>
            </a:r>
          </a:p>
        </p:txBody>
      </p:sp>
      <p:pic>
        <p:nvPicPr>
          <p:cNvPr id="7" name="Picture 6">
            <a:extLst>
              <a:ext uri="{FF2B5EF4-FFF2-40B4-BE49-F238E27FC236}">
                <a16:creationId xmlns:a16="http://schemas.microsoft.com/office/drawing/2014/main" id="{B123BC98-7B59-889C-0A23-583A96630DE5}"/>
              </a:ext>
            </a:extLst>
          </p:cNvPr>
          <p:cNvPicPr>
            <a:picLocks noChangeAspect="1"/>
          </p:cNvPicPr>
          <p:nvPr/>
        </p:nvPicPr>
        <p:blipFill>
          <a:blip r:embed="rId4"/>
          <a:stretch>
            <a:fillRect/>
          </a:stretch>
        </p:blipFill>
        <p:spPr>
          <a:xfrm>
            <a:off x="372900" y="3381377"/>
            <a:ext cx="23638200" cy="8031842"/>
          </a:xfrm>
          <a:prstGeom prst="rect">
            <a:avLst/>
          </a:prstGeom>
        </p:spPr>
      </p:pic>
      <p:sp>
        <p:nvSpPr>
          <p:cNvPr id="10" name="Rectangle 9">
            <a:extLst>
              <a:ext uri="{FF2B5EF4-FFF2-40B4-BE49-F238E27FC236}">
                <a16:creationId xmlns:a16="http://schemas.microsoft.com/office/drawing/2014/main" id="{0CB4FEB1-17FE-2D09-555A-DBBF4583F0C3}"/>
              </a:ext>
            </a:extLst>
          </p:cNvPr>
          <p:cNvSpPr/>
          <p:nvPr/>
        </p:nvSpPr>
        <p:spPr>
          <a:xfrm>
            <a:off x="3265714" y="3381377"/>
            <a:ext cx="10058400"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Rectangle 10">
            <a:extLst>
              <a:ext uri="{FF2B5EF4-FFF2-40B4-BE49-F238E27FC236}">
                <a16:creationId xmlns:a16="http://schemas.microsoft.com/office/drawing/2014/main" id="{17ED445E-0726-C911-9138-A2E6AA14B80B}"/>
              </a:ext>
            </a:extLst>
          </p:cNvPr>
          <p:cNvSpPr/>
          <p:nvPr/>
        </p:nvSpPr>
        <p:spPr>
          <a:xfrm>
            <a:off x="13324114" y="3782561"/>
            <a:ext cx="10058400"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FDC54F94-F9D3-D62F-FF1C-93CC8804D06C}"/>
              </a:ext>
            </a:extLst>
          </p:cNvPr>
          <p:cNvSpPr/>
          <p:nvPr/>
        </p:nvSpPr>
        <p:spPr>
          <a:xfrm>
            <a:off x="13300950" y="7881259"/>
            <a:ext cx="10058400"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EA8AA438-67E6-EF23-3391-F67868917EDD}"/>
              </a:ext>
            </a:extLst>
          </p:cNvPr>
          <p:cNvSpPr/>
          <p:nvPr/>
        </p:nvSpPr>
        <p:spPr>
          <a:xfrm>
            <a:off x="372901" y="7881259"/>
            <a:ext cx="12928050"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Rectangle 13">
            <a:extLst>
              <a:ext uri="{FF2B5EF4-FFF2-40B4-BE49-F238E27FC236}">
                <a16:creationId xmlns:a16="http://schemas.microsoft.com/office/drawing/2014/main" id="{2691850A-D7EF-74B8-486E-933E7DD92C12}"/>
              </a:ext>
            </a:extLst>
          </p:cNvPr>
          <p:cNvSpPr/>
          <p:nvPr/>
        </p:nvSpPr>
        <p:spPr>
          <a:xfrm>
            <a:off x="2634342" y="4564517"/>
            <a:ext cx="10058400" cy="1328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C8B29C95-B7A4-4DC4-7045-C22FDE216762}"/>
              </a:ext>
            </a:extLst>
          </p:cNvPr>
          <p:cNvSpPr/>
          <p:nvPr/>
        </p:nvSpPr>
        <p:spPr>
          <a:xfrm>
            <a:off x="22640198" y="3977367"/>
            <a:ext cx="2090056"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Rectangle 15">
            <a:extLst>
              <a:ext uri="{FF2B5EF4-FFF2-40B4-BE49-F238E27FC236}">
                <a16:creationId xmlns:a16="http://schemas.microsoft.com/office/drawing/2014/main" id="{6CA2AA10-D1F1-266B-EC94-8FFE08E7553B}"/>
              </a:ext>
            </a:extLst>
          </p:cNvPr>
          <p:cNvSpPr/>
          <p:nvPr/>
        </p:nvSpPr>
        <p:spPr>
          <a:xfrm>
            <a:off x="22197545" y="4523697"/>
            <a:ext cx="2299062" cy="10232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Slide Number Placeholder 2">
            <a:extLst>
              <a:ext uri="{FF2B5EF4-FFF2-40B4-BE49-F238E27FC236}">
                <a16:creationId xmlns:a16="http://schemas.microsoft.com/office/drawing/2014/main" id="{DDC80D83-0B65-A80B-CC88-BAEF327E01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fld id="{F2668D7D-97CA-904F-9370-3C9A79C5B8F7}" type="slidenum">
              <a:rPr kumimoji="0" lang="en-US" sz="2700" b="0" i="0" u="none" strike="noStrike" kern="0" cap="none" spc="0" normalizeH="0" baseline="0" noProof="0" smtClean="0">
                <a:ln>
                  <a:noFill/>
                </a:ln>
                <a:solidFill>
                  <a:srgbClr val="27282C"/>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2700"/>
                <a:buFont typeface="Arial"/>
                <a:buNone/>
                <a:tabLst/>
                <a:defRPr/>
              </a:pPr>
              <a:t>9</a:t>
            </a:fld>
            <a:endParaRPr kumimoji="0" lang="en-US" sz="2700" b="0" i="0" u="none" strike="noStrike" kern="0" cap="none" spc="0" normalizeH="0" baseline="0" noProof="0">
              <a:ln>
                <a:noFill/>
              </a:ln>
              <a:solidFill>
                <a:srgbClr val="27282C"/>
              </a:solidFill>
              <a:effectLst/>
              <a:uLnTx/>
              <a:uFillTx/>
              <a:latin typeface="Arial"/>
              <a:cs typeface="Arial"/>
              <a:sym typeface="Arial"/>
            </a:endParaRPr>
          </a:p>
        </p:txBody>
      </p:sp>
    </p:spTree>
    <p:custDataLst>
      <p:tags r:id="rId1"/>
    </p:custDataLst>
    <p:extLst>
      <p:ext uri="{BB962C8B-B14F-4D97-AF65-F5344CB8AC3E}">
        <p14:creationId xmlns:p14="http://schemas.microsoft.com/office/powerpoint/2010/main" val="3469800461"/>
      </p:ext>
    </p:extLst>
  </p:cSld>
  <p:clrMapOvr>
    <a:masterClrMapping/>
  </p:clrMapOvr>
  <mc:AlternateContent xmlns:mc="http://schemas.openxmlformats.org/markup-compatibility/2006" xmlns:p14="http://schemas.microsoft.com/office/powerpoint/2010/main">
    <mc:Choice Requires="p14">
      <p:transition spd="slow" p14:dur="2000" advTm="109033"/>
    </mc:Choice>
    <mc:Fallback xmlns="">
      <p:transition spd="slow" advTm="109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4" grpId="1" animBg="1"/>
      <p:bldP spid="15"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2.8|19"/>
</p:tagLst>
</file>

<file path=ppt/tags/tag2.xml><?xml version="1.0" encoding="utf-8"?>
<p:tagLst xmlns:a="http://schemas.openxmlformats.org/drawingml/2006/main" xmlns:r="http://schemas.openxmlformats.org/officeDocument/2006/relationships" xmlns:p="http://schemas.openxmlformats.org/presentationml/2006/main">
  <p:tag name="TIMING" val="|9.4|2.3|9.1|6.6"/>
</p:tagLst>
</file>

<file path=ppt/tags/tag3.xml><?xml version="1.0" encoding="utf-8"?>
<p:tagLst xmlns:a="http://schemas.openxmlformats.org/drawingml/2006/main" xmlns:r="http://schemas.openxmlformats.org/officeDocument/2006/relationships" xmlns:p="http://schemas.openxmlformats.org/presentationml/2006/main">
  <p:tag name="TIMING" val="|9.3|41.3|50.5|7.2|29.3"/>
</p:tagLst>
</file>

<file path=ppt/tags/tag4.xml><?xml version="1.0" encoding="utf-8"?>
<p:tagLst xmlns:a="http://schemas.openxmlformats.org/drawingml/2006/main" xmlns:r="http://schemas.openxmlformats.org/officeDocument/2006/relationships" xmlns:p="http://schemas.openxmlformats.org/presentationml/2006/main">
  <p:tag name="TIMING" val="|67.5"/>
</p:tagLst>
</file>

<file path=ppt/tags/tag5.xml><?xml version="1.0" encoding="utf-8"?>
<p:tagLst xmlns:a="http://schemas.openxmlformats.org/drawingml/2006/main" xmlns:r="http://schemas.openxmlformats.org/officeDocument/2006/relationships" xmlns:p="http://schemas.openxmlformats.org/presentationml/2006/main">
  <p:tag name="TIMING" val="|2.1|28.4|19.1|28.1|28.4"/>
</p:tagLst>
</file>

<file path=ppt/theme/theme1.xml><?xml version="1.0" encoding="utf-8"?>
<a:theme xmlns:a="http://schemas.openxmlformats.org/drawingml/2006/main" name="JetBrains Presentation Dark Template 2024">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JetBrains Presentation Dark Template 2024">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TotalTime>
  <Words>3688</Words>
  <Application>Microsoft Macintosh PowerPoint</Application>
  <PresentationFormat>Custom</PresentationFormat>
  <Paragraphs>388</Paragraphs>
  <Slides>24</Slides>
  <Notes>21</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24</vt:i4>
      </vt:variant>
    </vt:vector>
  </HeadingPairs>
  <TitlesOfParts>
    <vt:vector size="38" baseType="lpstr">
      <vt:lpstr>Courier New</vt:lpstr>
      <vt:lpstr>Inter</vt:lpstr>
      <vt:lpstr>Adelle Sans Devanagari</vt:lpstr>
      <vt:lpstr>Arial</vt:lpstr>
      <vt:lpstr>JetBrains Mono</vt:lpstr>
      <vt:lpstr>Open Sans</vt:lpstr>
      <vt:lpstr>Helvetica Neue</vt:lpstr>
      <vt:lpstr>ui-sans-serif</vt:lpstr>
      <vt:lpstr>Helvetica</vt:lpstr>
      <vt:lpstr>-webkit-standard</vt:lpstr>
      <vt:lpstr>Inter Medium</vt:lpstr>
      <vt:lpstr>Calibri</vt:lpstr>
      <vt:lpstr>JetBrains Presentation Dark Template 2024</vt:lpstr>
      <vt:lpstr>2_JetBrains Presentation Dark Template 2024</vt:lpstr>
      <vt:lpstr>Together We Are Better  LLM, IDE and Semantic Embedding to Assist Move Method Refactoring</vt:lpstr>
      <vt:lpstr>Why MoveMethod Matters</vt:lpstr>
      <vt:lpstr>MoveMethod Refactoring to the Rescue</vt:lpstr>
      <vt:lpstr>Current Move Method Workflow in IntelliJ</vt:lpstr>
      <vt:lpstr>Approaches for MM Recommendations</vt:lpstr>
      <vt:lpstr>MoveMethod Refactoring Case Study</vt:lpstr>
      <vt:lpstr>Key Challenges in using LLMs</vt:lpstr>
      <vt:lpstr>Our Insights</vt:lpstr>
      <vt:lpstr>MM-Assist: Workflow</vt:lpstr>
      <vt:lpstr>Empirical Evaluation Setup</vt:lpstr>
      <vt:lpstr>Results: Synthetic Corpus </vt:lpstr>
      <vt:lpstr>Results: Real-World Corpus + User study</vt:lpstr>
      <vt:lpstr>MM-Assist Summary</vt:lpstr>
      <vt:lpstr>MoveMethod-Assist     DEMO</vt:lpstr>
      <vt:lpstr>ExtractMethod-Assist     DEMO</vt:lpstr>
      <vt:lpstr>Your questions</vt:lpstr>
      <vt:lpstr>Your Discussion Points</vt:lpstr>
      <vt:lpstr>Lessons Learned</vt:lpstr>
      <vt:lpstr>Lessons Learned</vt:lpstr>
      <vt:lpstr>Lessons Learned:  Taming LLM nondeterminism</vt:lpstr>
      <vt:lpstr>MANTRA     DEMO</vt:lpstr>
      <vt:lpstr>Your questions</vt:lpstr>
      <vt:lpstr>Your discussion points</vt:lpstr>
      <vt:lpstr>Project 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Danny Dig</cp:lastModifiedBy>
  <cp:revision>33</cp:revision>
  <dcterms:modified xsi:type="dcterms:W3CDTF">2026-01-29T03:06:34Z</dcterms:modified>
</cp:coreProperties>
</file>